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4" r:id="rId4"/>
  </p:sldMasterIdLst>
  <p:notesMasterIdLst>
    <p:notesMasterId r:id="rId41"/>
  </p:notesMasterIdLst>
  <p:handoutMasterIdLst>
    <p:handoutMasterId r:id="rId42"/>
  </p:handoutMasterIdLst>
  <p:sldIdLst>
    <p:sldId id="283" r:id="rId5"/>
    <p:sldId id="299" r:id="rId6"/>
    <p:sldId id="256" r:id="rId7"/>
    <p:sldId id="303" r:id="rId8"/>
    <p:sldId id="305" r:id="rId9"/>
    <p:sldId id="306" r:id="rId10"/>
    <p:sldId id="307" r:id="rId11"/>
    <p:sldId id="308" r:id="rId12"/>
    <p:sldId id="309" r:id="rId13"/>
    <p:sldId id="313" r:id="rId14"/>
    <p:sldId id="310" r:id="rId15"/>
    <p:sldId id="311" r:id="rId16"/>
    <p:sldId id="330" r:id="rId17"/>
    <p:sldId id="271" r:id="rId18"/>
    <p:sldId id="301" r:id="rId19"/>
    <p:sldId id="300" r:id="rId20"/>
    <p:sldId id="302" r:id="rId21"/>
    <p:sldId id="312" r:id="rId22"/>
    <p:sldId id="314" r:id="rId23"/>
    <p:sldId id="315" r:id="rId24"/>
    <p:sldId id="316" r:id="rId25"/>
    <p:sldId id="331" r:id="rId26"/>
    <p:sldId id="317" r:id="rId27"/>
    <p:sldId id="318" r:id="rId28"/>
    <p:sldId id="332" r:id="rId29"/>
    <p:sldId id="319" r:id="rId30"/>
    <p:sldId id="321" r:id="rId31"/>
    <p:sldId id="323" r:id="rId32"/>
    <p:sldId id="324" r:id="rId33"/>
    <p:sldId id="325" r:id="rId34"/>
    <p:sldId id="322" r:id="rId35"/>
    <p:sldId id="326" r:id="rId36"/>
    <p:sldId id="327" r:id="rId37"/>
    <p:sldId id="294" r:id="rId38"/>
    <p:sldId id="328" r:id="rId39"/>
    <p:sldId id="32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83"/>
            <p14:sldId id="299"/>
            <p14:sldId id="256"/>
            <p14:sldId id="303"/>
            <p14:sldId id="305"/>
            <p14:sldId id="306"/>
            <p14:sldId id="307"/>
            <p14:sldId id="308"/>
            <p14:sldId id="309"/>
            <p14:sldId id="313"/>
            <p14:sldId id="310"/>
            <p14:sldId id="311"/>
            <p14:sldId id="330"/>
            <p14:sldId id="271"/>
            <p14:sldId id="301"/>
            <p14:sldId id="300"/>
            <p14:sldId id="302"/>
            <p14:sldId id="312"/>
            <p14:sldId id="314"/>
            <p14:sldId id="315"/>
            <p14:sldId id="316"/>
            <p14:sldId id="331"/>
            <p14:sldId id="317"/>
            <p14:sldId id="318"/>
            <p14:sldId id="332"/>
            <p14:sldId id="319"/>
            <p14:sldId id="321"/>
            <p14:sldId id="323"/>
            <p14:sldId id="324"/>
            <p14:sldId id="325"/>
            <p14:sldId id="322"/>
            <p14:sldId id="326"/>
            <p14:sldId id="327"/>
            <p14:sldId id="294"/>
            <p14:sldId id="328"/>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923922"/>
    <a:srgbClr val="D24726"/>
    <a:srgbClr val="FF9B45"/>
    <a:srgbClr val="DD462F"/>
    <a:srgbClr val="F8CFB6"/>
    <a:srgbClr val="F8CAB6"/>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941" autoAdjust="0"/>
  </p:normalViewPr>
  <p:slideViewPr>
    <p:cSldViewPr snapToGrid="0">
      <p:cViewPr varScale="1">
        <p:scale>
          <a:sx n="63" d="100"/>
          <a:sy n="63" d="100"/>
        </p:scale>
        <p:origin x="1020" y="72"/>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7/30/2020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88641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3524964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19</a:t>
            </a:fld>
            <a:endParaRPr lang="en-US" dirty="0"/>
          </a:p>
        </p:txBody>
      </p:sp>
    </p:spTree>
    <p:extLst>
      <p:ext uri="{BB962C8B-B14F-4D97-AF65-F5344CB8AC3E}">
        <p14:creationId xmlns:p14="http://schemas.microsoft.com/office/powerpoint/2010/main" val="114852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800" dirty="0"/>
              <a:t>DETR uses a conventional CNN backbone to learn a 2D representation of an input image.</a:t>
            </a:r>
          </a:p>
          <a:p>
            <a:r>
              <a:rPr lang="en-IN" sz="800" dirty="0"/>
              <a:t>The model flattens it and supplements it with a positional encoding before passing it into a transformer encoder.</a:t>
            </a:r>
          </a:p>
          <a:p>
            <a:r>
              <a:rPr lang="en-IN" sz="800" dirty="0"/>
              <a:t>A transformer decoder then takes as input a small fixed number of learned positional embeddings, which we call object queries, and additionally attends to the encoder output.</a:t>
            </a:r>
          </a:p>
          <a:p>
            <a:r>
              <a:rPr lang="en-IN" sz="800" dirty="0"/>
              <a:t>We pass each output embedding of the decoder to a shared feed forward network (FFN) that predicts either a detection (class and bounding box) or a “no object” class.</a:t>
            </a:r>
          </a:p>
        </p:txBody>
      </p:sp>
      <p:sp>
        <p:nvSpPr>
          <p:cNvPr id="4" name="Slide Number Placeholder 3"/>
          <p:cNvSpPr>
            <a:spLocks noGrp="1"/>
          </p:cNvSpPr>
          <p:nvPr>
            <p:ph type="sldNum" sz="quarter" idx="5"/>
          </p:nvPr>
        </p:nvSpPr>
        <p:spPr/>
        <p:txBody>
          <a:bodyPr/>
          <a:lstStyle/>
          <a:p>
            <a:fld id="{DF61EA0F-A667-4B49-8422-0062BC55E249}" type="slidenum">
              <a:rPr lang="en-US" smtClean="0"/>
              <a:t>20</a:t>
            </a:fld>
            <a:endParaRPr lang="en-US" dirty="0"/>
          </a:p>
        </p:txBody>
      </p:sp>
    </p:spTree>
    <p:extLst>
      <p:ext uri="{BB962C8B-B14F-4D97-AF65-F5344CB8AC3E}">
        <p14:creationId xmlns:p14="http://schemas.microsoft.com/office/powerpoint/2010/main" val="2668262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27</a:t>
            </a:fld>
            <a:endParaRPr lang="en-US" dirty="0"/>
          </a:p>
        </p:txBody>
      </p:sp>
    </p:spTree>
    <p:extLst>
      <p:ext uri="{BB962C8B-B14F-4D97-AF65-F5344CB8AC3E}">
        <p14:creationId xmlns:p14="http://schemas.microsoft.com/office/powerpoint/2010/main" val="2428669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31</a:t>
            </a:fld>
            <a:endParaRPr lang="en-US" dirty="0"/>
          </a:p>
        </p:txBody>
      </p:sp>
    </p:spTree>
    <p:extLst>
      <p:ext uri="{BB962C8B-B14F-4D97-AF65-F5344CB8AC3E}">
        <p14:creationId xmlns:p14="http://schemas.microsoft.com/office/powerpoint/2010/main" val="4254519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dirty="0"/>
          </a:p>
        </p:txBody>
      </p:sp>
    </p:spTree>
    <p:extLst>
      <p:ext uri="{BB962C8B-B14F-4D97-AF65-F5344CB8AC3E}">
        <p14:creationId xmlns:p14="http://schemas.microsoft.com/office/powerpoint/2010/main" val="192015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36</a:t>
            </a:fld>
            <a:endParaRPr lang="en-US" dirty="0"/>
          </a:p>
        </p:txBody>
      </p:sp>
    </p:spTree>
    <p:extLst>
      <p:ext uri="{BB962C8B-B14F-4D97-AF65-F5344CB8AC3E}">
        <p14:creationId xmlns:p14="http://schemas.microsoft.com/office/powerpoint/2010/main" val="3682598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47042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424257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251473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45490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088772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269484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866872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479524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4071483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90294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7/30/2020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33233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36421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89127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023486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979819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175636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72564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409733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pPr/>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036558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BEEBAAA-29B5-4AF5-BC5F-7E580C29002D}" type="datetimeFigureOut">
              <a:rPr lang="en-US" smtClean="0"/>
              <a:pPr/>
              <a:t>7/30/2020</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860EDB8-5305-433F-BE41-D7A86D811DB3}" type="slidenum">
              <a:rPr lang="en-US" smtClean="0"/>
              <a:pPr/>
              <a:t>‹#›</a:t>
            </a:fld>
            <a:endParaRPr lang="en-US" dirty="0"/>
          </a:p>
        </p:txBody>
      </p:sp>
      <p:sp>
        <p:nvSpPr>
          <p:cNvPr id="7" name="Rectangle 6">
            <a:extLst>
              <a:ext uri="{FF2B5EF4-FFF2-40B4-BE49-F238E27FC236}">
                <a16:creationId xmlns:a16="http://schemas.microsoft.com/office/drawing/2014/main" id="{0EE7E0CB-87AC-4CB1-A363-9F80A79EA32A}"/>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48D6B460-C3AF-4169-9F2C-1CCC6940BE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807063"/>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gif"/><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hyperlink" Target="https://www.michaelphi.com/illustrated-guide-to-transformers/" TargetMode="External"/><Relationship Id="rId3" Type="http://schemas.openxmlformats.org/officeDocument/2006/relationships/hyperlink" Target="https://ai.facebook.com/blog/end-to-end-object-detection-with-transformers/" TargetMode="External"/><Relationship Id="rId7" Type="http://schemas.openxmlformats.org/officeDocument/2006/relationships/hyperlink" Target="https://arxiv.org/pdf/1907.09408.pdf" TargetMode="External"/><Relationship Id="rId12" Type="http://schemas.openxmlformats.org/officeDocument/2006/relationships/hyperlink" Target="https://www.datacamp.com/community/tutorials/object-detection-guide?utm_source=adwords_ppc&amp;utm_campaignid=10267161064&amp;utm_adgroupid=102842301792&amp;utm_device=c&amp;utm_keyword=&amp;utm_matchtype=b&amp;utm_network=g&amp;utm_adpostion=&amp;utm_creative=332602034358&amp;utm_targetid=aud-299261629574:dsa-429603003980&amp;utm_loc_interest_ms=&amp;utm_loc_physical_ms=9061994&amp;gclid=CjwKCAjwsO_4BRBBEiwAyagRTYyKyYchIG9XMkX_lFwql46K3L5Kji-T8QyUZ5Ba-xSzh41ZaiA5YhoCAEEQAvD_BwE" TargetMode="External"/><Relationship Id="rId2" Type="http://schemas.openxmlformats.org/officeDocument/2006/relationships/hyperlink" Target="https://arxiv.org/pdf/2005.12872.pdf" TargetMode="External"/><Relationship Id="rId1" Type="http://schemas.openxmlformats.org/officeDocument/2006/relationships/slideLayout" Target="../slideLayouts/slideLayout19.xml"/><Relationship Id="rId6" Type="http://schemas.openxmlformats.org/officeDocument/2006/relationships/hyperlink" Target="https://arxiv.org/pdf/1506.01497.pdf" TargetMode="External"/><Relationship Id="rId11" Type="http://schemas.openxmlformats.org/officeDocument/2006/relationships/hyperlink" Target="https://www.youtube.com/watch?v=cQ5MsiGaDY8/" TargetMode="External"/><Relationship Id="rId5" Type="http://schemas.openxmlformats.org/officeDocument/2006/relationships/hyperlink" Target="https://analyticsindiamag.com/object-detection-with-transformers/" TargetMode="External"/><Relationship Id="rId10" Type="http://schemas.openxmlformats.org/officeDocument/2006/relationships/hyperlink" Target="https://brilliant.org/wiki/hungarian-matching/" TargetMode="External"/><Relationship Id="rId4" Type="http://schemas.openxmlformats.org/officeDocument/2006/relationships/hyperlink" Target="https://github.com/facebookresearch/detr" TargetMode="External"/><Relationship Id="rId9" Type="http://schemas.openxmlformats.org/officeDocument/2006/relationships/hyperlink" Target="https://giou.stanford.edu/"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drive/1BefJFxNebn8q1QOXYl3cqhvbebyjanJq?usp=sharing"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hyperlink" Target="https://www.linkedin.com/in/bismillah-kani-49a31115/?msgConversationId=6648080872463486976&amp;msgOverlay=true&amp;lipi=urn%3Ali%3Apage%3Ad_flagship3_resumebuilder%3B5C2P3roQQgOiENlf92M1jA%3D%3D" TargetMode="External"/><Relationship Id="rId4" Type="http://schemas.openxmlformats.org/officeDocument/2006/relationships/hyperlink" Target="mailto:bismillahkani@gmail.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124007E-BA57-41B2-8C6B-5E99927F2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089221A-17CE-4A7A-9453-E8704D99190A}"/>
              </a:ext>
            </a:extLst>
          </p:cNvPr>
          <p:cNvSpPr>
            <a:spLocks noGrp="1"/>
          </p:cNvSpPr>
          <p:nvPr>
            <p:ph type="title"/>
          </p:nvPr>
        </p:nvSpPr>
        <p:spPr>
          <a:xfrm>
            <a:off x="0" y="1197428"/>
            <a:ext cx="7537704" cy="4463144"/>
          </a:xfrm>
        </p:spPr>
        <p:txBody>
          <a:bodyPr vert="horz" lIns="91440" tIns="45720" rIns="91440" bIns="45720" rtlCol="0" anchor="ctr" anchorCtr="0">
            <a:normAutofit/>
          </a:bodyPr>
          <a:lstStyle/>
          <a:p>
            <a:r>
              <a:rPr lang="en-US" sz="3600" dirty="0"/>
              <a:t>End-To-End Object Detection with Detection Transformers</a:t>
            </a:r>
            <a:br>
              <a:rPr lang="en-US" sz="1800" dirty="0"/>
            </a:br>
            <a:br>
              <a:rPr lang="en-US" sz="1800" dirty="0"/>
            </a:br>
            <a:r>
              <a:rPr lang="en-US" sz="1800" dirty="0"/>
              <a:t>Bismillah Kani</a:t>
            </a:r>
            <a:br>
              <a:rPr lang="en-US" sz="1800" dirty="0"/>
            </a:br>
            <a:r>
              <a:rPr lang="en-US" sz="1800" dirty="0"/>
              <a:t>AI Researcher </a:t>
            </a:r>
            <a:r>
              <a:rPr lang="en-US" sz="1800" dirty="0" err="1"/>
              <a:t>CellStrat</a:t>
            </a:r>
            <a:r>
              <a:rPr lang="en-US" sz="1800" dirty="0"/>
              <a:t> AI Lab</a:t>
            </a:r>
          </a:p>
        </p:txBody>
      </p:sp>
      <p:sp>
        <p:nvSpPr>
          <p:cNvPr id="22" name="Rectangle 21">
            <a:extLst>
              <a:ext uri="{FF2B5EF4-FFF2-40B4-BE49-F238E27FC236}">
                <a16:creationId xmlns:a16="http://schemas.microsoft.com/office/drawing/2014/main" id="{255D0BF7-94F4-4437-A2B2-87BAFF86D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3215640"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E118816-C01D-462E-B0B0-777C21EF6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accent1">
              <a:alpha val="9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6" name="Picture 5">
            <a:extLst>
              <a:ext uri="{FF2B5EF4-FFF2-40B4-BE49-F238E27FC236}">
                <a16:creationId xmlns:a16="http://schemas.microsoft.com/office/drawing/2014/main" id="{57EA618B-937F-482F-BFD8-C25165835C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4425" y="4772135"/>
            <a:ext cx="2028853" cy="473705"/>
          </a:xfrm>
          <a:prstGeom prst="rect">
            <a:avLst/>
          </a:prstGeom>
        </p:spPr>
      </p:pic>
      <p:sp>
        <p:nvSpPr>
          <p:cNvPr id="5" name="AutoShape 2" descr="Object Detection with YOLO — Giving eyes to AI | by Rishi Mehta ...">
            <a:extLst>
              <a:ext uri="{FF2B5EF4-FFF2-40B4-BE49-F238E27FC236}">
                <a16:creationId xmlns:a16="http://schemas.microsoft.com/office/drawing/2014/main" id="{36E2B30D-EA98-46F2-846C-DB789209D56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895224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77626" y="966851"/>
            <a:ext cx="6889930" cy="4626864"/>
          </a:xfrm>
          <a:effectLst/>
        </p:spPr>
        <p:txBody>
          <a:bodyPr vert="horz" lIns="91440" tIns="45720" rIns="91440" bIns="45720" rtlCol="0" anchor="ctr" anchorCtr="0">
            <a:normAutofit/>
          </a:bodyPr>
          <a:lstStyle/>
          <a:p>
            <a:pPr algn="l"/>
            <a:r>
              <a:rPr lang="en-US" sz="5000" dirty="0"/>
              <a:t>DETR model</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27974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DETR model</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10793399" cy="2554545"/>
          </a:xfrm>
          <a:prstGeom prst="rect">
            <a:avLst/>
          </a:prstGeom>
          <a:noFill/>
        </p:spPr>
        <p:txBody>
          <a:bodyPr wrap="square" rtlCol="0">
            <a:spAutoFit/>
          </a:bodyPr>
          <a:lstStyle/>
          <a:p>
            <a:pPr lvl="0">
              <a:spcAft>
                <a:spcPts val="1600"/>
              </a:spcAft>
            </a:pPr>
            <a:r>
              <a:rPr lang="en-IN" sz="2000" dirty="0">
                <a:solidFill>
                  <a:srgbClr val="434343"/>
                </a:solidFill>
                <a:latin typeface="Roboto"/>
              </a:rPr>
              <a:t>DETR casts the object detection task as an image-to-set problem. Given an image, the model must predict an unordered set (or list) of all the objects present, each represented by its class, along with a tight bounding box surrounding each one.</a:t>
            </a:r>
          </a:p>
          <a:p>
            <a:pPr lvl="0">
              <a:spcAft>
                <a:spcPts val="1600"/>
              </a:spcAft>
            </a:pPr>
            <a:r>
              <a:rPr lang="en-IN" sz="2000" dirty="0">
                <a:solidFill>
                  <a:srgbClr val="434343"/>
                </a:solidFill>
                <a:latin typeface="Roboto"/>
              </a:rPr>
              <a:t>For this, two things are essential </a:t>
            </a:r>
          </a:p>
          <a:p>
            <a:pPr marL="457200" lvl="0" indent="-457200">
              <a:spcAft>
                <a:spcPts val="1600"/>
              </a:spcAft>
              <a:buAutoNum type="arabicPeriod"/>
            </a:pPr>
            <a:r>
              <a:rPr lang="en-IN" sz="2000" dirty="0">
                <a:solidFill>
                  <a:srgbClr val="434343"/>
                </a:solidFill>
                <a:latin typeface="Roboto"/>
              </a:rPr>
              <a:t>A set prediction loss that enforces unique prediction</a:t>
            </a:r>
          </a:p>
          <a:p>
            <a:pPr marL="457200" lvl="0" indent="-457200">
              <a:spcAft>
                <a:spcPts val="1600"/>
              </a:spcAft>
              <a:buAutoNum type="arabicPeriod"/>
            </a:pPr>
            <a:r>
              <a:rPr lang="en-IN" sz="2000" dirty="0">
                <a:solidFill>
                  <a:srgbClr val="434343"/>
                </a:solidFill>
                <a:latin typeface="Roboto"/>
              </a:rPr>
              <a:t>An architecture that predict set of objects in single pass and models their relation</a:t>
            </a: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spTree>
    <p:extLst>
      <p:ext uri="{BB962C8B-B14F-4D97-AF65-F5344CB8AC3E}">
        <p14:creationId xmlns:p14="http://schemas.microsoft.com/office/powerpoint/2010/main" val="1497410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Bipartite matching loss</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10793399" cy="4914166"/>
          </a:xfrm>
          <a:prstGeom prst="rect">
            <a:avLst/>
          </a:prstGeom>
          <a:noFill/>
        </p:spPr>
        <p:txBody>
          <a:bodyPr wrap="square" rtlCol="0">
            <a:spAutoFit/>
          </a:bodyPr>
          <a:lstStyle/>
          <a:p>
            <a:pPr lvl="0">
              <a:spcAft>
                <a:spcPts val="1600"/>
              </a:spcAft>
            </a:pPr>
            <a:r>
              <a:rPr lang="en-IN" sz="2000" dirty="0">
                <a:solidFill>
                  <a:srgbClr val="434343"/>
                </a:solidFill>
                <a:latin typeface="Roboto"/>
              </a:rPr>
              <a:t>DETR predicts always fixed size of N predictions. N is significantly larger than number of classes. </a:t>
            </a:r>
          </a:p>
          <a:p>
            <a:pPr lvl="0">
              <a:spcAft>
                <a:spcPts val="1600"/>
              </a:spcAft>
            </a:pPr>
            <a:r>
              <a:rPr lang="en-IN" sz="2000" dirty="0">
                <a:solidFill>
                  <a:srgbClr val="434343"/>
                </a:solidFill>
                <a:latin typeface="Roboto"/>
              </a:rPr>
              <a:t>How to score the predicted objects with respect to the ground truth? – unique predictions or no duplicate predictions</a:t>
            </a:r>
          </a:p>
          <a:p>
            <a:pPr lvl="0">
              <a:spcAft>
                <a:spcPts val="1600"/>
              </a:spcAft>
            </a:pPr>
            <a:r>
              <a:rPr lang="en-IN" sz="2000" dirty="0">
                <a:solidFill>
                  <a:srgbClr val="434343"/>
                </a:solidFill>
                <a:latin typeface="Roboto"/>
              </a:rPr>
              <a:t>Bipartite matching ensures that an optimal matching between ground truth and prediction is achieved. To find bipartite matching search for permutation of N elements with the lowest cost:</a:t>
            </a:r>
          </a:p>
          <a:p>
            <a:pPr lvl="0">
              <a:spcAft>
                <a:spcPts val="1600"/>
              </a:spcAft>
            </a:pPr>
            <a:endParaRPr lang="en-IN" sz="2000" dirty="0">
              <a:solidFill>
                <a:srgbClr val="434343"/>
              </a:solidFill>
              <a:latin typeface="Roboto"/>
            </a:endParaRPr>
          </a:p>
          <a:p>
            <a:pPr lvl="0">
              <a:spcAft>
                <a:spcPts val="1600"/>
              </a:spcAft>
            </a:pPr>
            <a:r>
              <a:rPr lang="en-IN" sz="2000" dirty="0">
                <a:solidFill>
                  <a:srgbClr val="434343"/>
                </a:solidFill>
                <a:latin typeface="Roboto"/>
              </a:rPr>
              <a:t>				</a:t>
            </a:r>
          </a:p>
          <a:p>
            <a:pPr lvl="0">
              <a:spcAft>
                <a:spcPts val="1600"/>
              </a:spcAft>
            </a:pPr>
            <a:r>
              <a:rPr lang="en-IN" sz="2000" i="1" dirty="0" err="1">
                <a:solidFill>
                  <a:srgbClr val="434343"/>
                </a:solidFill>
                <a:latin typeface="Roboto"/>
              </a:rPr>
              <a:t>Lmatch</a:t>
            </a:r>
            <a:r>
              <a:rPr lang="en-IN" sz="2000" dirty="0">
                <a:solidFill>
                  <a:srgbClr val="434343"/>
                </a:solidFill>
                <a:latin typeface="Roboto"/>
              </a:rPr>
              <a:t> - matching cost is combination of class prediction and box similarity</a:t>
            </a:r>
          </a:p>
          <a:p>
            <a:pPr lvl="0">
              <a:spcAft>
                <a:spcPts val="1600"/>
              </a:spcAft>
            </a:pPr>
            <a:endParaRPr lang="en-IN" sz="2000" dirty="0">
              <a:solidFill>
                <a:srgbClr val="434343"/>
              </a:solidFill>
              <a:latin typeface="Roboto"/>
            </a:endParaRPr>
          </a:p>
          <a:p>
            <a:pPr lvl="0">
              <a:spcAft>
                <a:spcPts val="1600"/>
              </a:spcAft>
            </a:pPr>
            <a:r>
              <a:rPr lang="en-IN" sz="2000" dirty="0">
                <a:solidFill>
                  <a:srgbClr val="434343"/>
                </a:solidFill>
                <a:latin typeface="Roboto"/>
              </a:rPr>
              <a:t> The optimal bipartite matching is achieved with </a:t>
            </a:r>
            <a:r>
              <a:rPr lang="en-IN" sz="2000" i="1" dirty="0">
                <a:solidFill>
                  <a:srgbClr val="434343"/>
                </a:solidFill>
                <a:latin typeface="Roboto"/>
              </a:rPr>
              <a:t>Hungarian</a:t>
            </a:r>
            <a:r>
              <a:rPr lang="en-IN" sz="2000" dirty="0">
                <a:solidFill>
                  <a:srgbClr val="434343"/>
                </a:solidFill>
                <a:latin typeface="Roboto"/>
              </a:rPr>
              <a:t> algorithm. </a:t>
            </a: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pic>
        <p:nvPicPr>
          <p:cNvPr id="2" name="Picture 1">
            <a:extLst>
              <a:ext uri="{FF2B5EF4-FFF2-40B4-BE49-F238E27FC236}">
                <a16:creationId xmlns:a16="http://schemas.microsoft.com/office/drawing/2014/main" id="{F22F153F-CE6A-4A80-8D64-6D9103F986A7}"/>
              </a:ext>
            </a:extLst>
          </p:cNvPr>
          <p:cNvPicPr>
            <a:picLocks noChangeAspect="1"/>
          </p:cNvPicPr>
          <p:nvPr/>
        </p:nvPicPr>
        <p:blipFill>
          <a:blip r:embed="rId2"/>
          <a:stretch>
            <a:fillRect/>
          </a:stretch>
        </p:blipFill>
        <p:spPr>
          <a:xfrm>
            <a:off x="3635565" y="3788008"/>
            <a:ext cx="3781425" cy="866775"/>
          </a:xfrm>
          <a:prstGeom prst="rect">
            <a:avLst/>
          </a:prstGeom>
        </p:spPr>
      </p:pic>
      <p:pic>
        <p:nvPicPr>
          <p:cNvPr id="4" name="Picture 3">
            <a:extLst>
              <a:ext uri="{FF2B5EF4-FFF2-40B4-BE49-F238E27FC236}">
                <a16:creationId xmlns:a16="http://schemas.microsoft.com/office/drawing/2014/main" id="{F16224DB-5471-4881-BDC8-5C9D35F836A5}"/>
              </a:ext>
            </a:extLst>
          </p:cNvPr>
          <p:cNvPicPr>
            <a:picLocks noChangeAspect="1"/>
          </p:cNvPicPr>
          <p:nvPr/>
        </p:nvPicPr>
        <p:blipFill>
          <a:blip r:embed="rId3"/>
          <a:stretch>
            <a:fillRect/>
          </a:stretch>
        </p:blipFill>
        <p:spPr>
          <a:xfrm>
            <a:off x="8472231" y="3770779"/>
            <a:ext cx="1543050" cy="247650"/>
          </a:xfrm>
          <a:prstGeom prst="rect">
            <a:avLst/>
          </a:prstGeom>
        </p:spPr>
      </p:pic>
      <p:pic>
        <p:nvPicPr>
          <p:cNvPr id="5" name="Picture 4">
            <a:extLst>
              <a:ext uri="{FF2B5EF4-FFF2-40B4-BE49-F238E27FC236}">
                <a16:creationId xmlns:a16="http://schemas.microsoft.com/office/drawing/2014/main" id="{AA1753D2-8E87-4CC5-B6D8-97F92E1D0235}"/>
              </a:ext>
            </a:extLst>
          </p:cNvPr>
          <p:cNvPicPr>
            <a:picLocks noChangeAspect="1"/>
          </p:cNvPicPr>
          <p:nvPr/>
        </p:nvPicPr>
        <p:blipFill>
          <a:blip r:embed="rId4"/>
          <a:stretch>
            <a:fillRect/>
          </a:stretch>
        </p:blipFill>
        <p:spPr>
          <a:xfrm>
            <a:off x="8472231" y="4197498"/>
            <a:ext cx="1409700" cy="342900"/>
          </a:xfrm>
          <a:prstGeom prst="rect">
            <a:avLst/>
          </a:prstGeom>
        </p:spPr>
      </p:pic>
      <p:pic>
        <p:nvPicPr>
          <p:cNvPr id="7" name="Picture 6">
            <a:extLst>
              <a:ext uri="{FF2B5EF4-FFF2-40B4-BE49-F238E27FC236}">
                <a16:creationId xmlns:a16="http://schemas.microsoft.com/office/drawing/2014/main" id="{14017A15-4A2F-4D79-B9CE-29FCD1325675}"/>
              </a:ext>
            </a:extLst>
          </p:cNvPr>
          <p:cNvPicPr>
            <a:picLocks noChangeAspect="1"/>
          </p:cNvPicPr>
          <p:nvPr/>
        </p:nvPicPr>
        <p:blipFill>
          <a:blip r:embed="rId5"/>
          <a:stretch>
            <a:fillRect/>
          </a:stretch>
        </p:blipFill>
        <p:spPr>
          <a:xfrm>
            <a:off x="3078352" y="5333292"/>
            <a:ext cx="4895850" cy="361950"/>
          </a:xfrm>
          <a:prstGeom prst="rect">
            <a:avLst/>
          </a:prstGeom>
        </p:spPr>
      </p:pic>
    </p:spTree>
    <p:extLst>
      <p:ext uri="{BB962C8B-B14F-4D97-AF65-F5344CB8AC3E}">
        <p14:creationId xmlns:p14="http://schemas.microsoft.com/office/powerpoint/2010/main" val="3083429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03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Hungarian Algorithm</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10915035" cy="5191165"/>
          </a:xfrm>
          <a:prstGeom prst="rect">
            <a:avLst/>
          </a:prstGeom>
          <a:noFill/>
        </p:spPr>
        <p:txBody>
          <a:bodyPr wrap="square" rtlCol="0">
            <a:spAutoFit/>
          </a:bodyPr>
          <a:lstStyle/>
          <a:p>
            <a:pPr>
              <a:spcAft>
                <a:spcPts val="1600"/>
              </a:spcAft>
            </a:pPr>
            <a:r>
              <a:rPr lang="en-IN" sz="2000" dirty="0">
                <a:solidFill>
                  <a:srgbClr val="434343"/>
                </a:solidFill>
                <a:latin typeface="Roboto"/>
              </a:rPr>
              <a:t>The Hungarian method is a combinatorial optimization algorithm that solves the assignment problem in polynomial time </a:t>
            </a:r>
            <a:r>
              <a:rPr lang="en-IN" sz="2000" i="1" dirty="0">
                <a:solidFill>
                  <a:srgbClr val="434343"/>
                </a:solidFill>
                <a:latin typeface="Roboto"/>
              </a:rPr>
              <a:t>O(n^3)</a:t>
            </a:r>
            <a:endParaRPr lang="en-IN" sz="2000" dirty="0">
              <a:solidFill>
                <a:srgbClr val="434343"/>
              </a:solidFill>
              <a:latin typeface="Roboto"/>
            </a:endParaRPr>
          </a:p>
          <a:p>
            <a:pPr>
              <a:spcAft>
                <a:spcPts val="1600"/>
              </a:spcAft>
            </a:pPr>
            <a:r>
              <a:rPr lang="en-IN" sz="2000" dirty="0">
                <a:solidFill>
                  <a:srgbClr val="434343"/>
                </a:solidFill>
                <a:latin typeface="Roboto"/>
              </a:rPr>
              <a:t>Suppose you have the problem of assigning jobs to the workers. Each worker has different cost for different job. How to assign jobs to workers such that the total cost is minimum. </a:t>
            </a:r>
          </a:p>
          <a:p>
            <a:pPr>
              <a:spcAft>
                <a:spcPts val="1600"/>
              </a:spcAft>
            </a:pPr>
            <a:r>
              <a:rPr lang="en-IN" sz="2000" dirty="0">
                <a:solidFill>
                  <a:srgbClr val="434343"/>
                </a:solidFill>
                <a:latin typeface="Roboto"/>
              </a:rPr>
              <a:t>Worker 1 charges 40 for Job 1, 60 for Job 2 and 15 for Job 3</a:t>
            </a:r>
          </a:p>
          <a:p>
            <a:pPr>
              <a:spcAft>
                <a:spcPts val="1600"/>
              </a:spcAft>
            </a:pPr>
            <a:r>
              <a:rPr lang="en-IN" sz="2000" dirty="0">
                <a:solidFill>
                  <a:srgbClr val="434343"/>
                </a:solidFill>
                <a:latin typeface="Roboto"/>
              </a:rPr>
              <a:t>Worker 2 charges 25 for Job 1, 30 for Job 2 and 45 for Job 3</a:t>
            </a:r>
          </a:p>
          <a:p>
            <a:pPr>
              <a:spcAft>
                <a:spcPts val="1600"/>
              </a:spcAft>
            </a:pPr>
            <a:r>
              <a:rPr lang="en-IN" sz="2000" dirty="0">
                <a:solidFill>
                  <a:srgbClr val="434343"/>
                </a:solidFill>
                <a:latin typeface="Roboto"/>
              </a:rPr>
              <a:t>Worker 3 charges 55 for Job 1, 30 for Job 2 and 25 for Job 3</a:t>
            </a:r>
          </a:p>
          <a:p>
            <a:pPr>
              <a:spcAft>
                <a:spcPts val="1600"/>
              </a:spcAft>
            </a:pPr>
            <a:r>
              <a:rPr lang="en-IN" sz="2000" b="1" dirty="0">
                <a:solidFill>
                  <a:srgbClr val="434343"/>
                </a:solidFill>
                <a:latin typeface="Roboto"/>
              </a:rPr>
              <a:t>Condition: </a:t>
            </a:r>
            <a:r>
              <a:rPr lang="en-IN" sz="2000" dirty="0">
                <a:solidFill>
                  <a:srgbClr val="434343"/>
                </a:solidFill>
                <a:latin typeface="Roboto"/>
              </a:rPr>
              <a:t>No two job can be assigned to one worker nor two worker can be assigned same job</a:t>
            </a:r>
          </a:p>
          <a:p>
            <a:pPr>
              <a:spcAft>
                <a:spcPts val="1600"/>
              </a:spcAft>
            </a:pPr>
            <a:r>
              <a:rPr lang="en-IN" sz="2000" dirty="0">
                <a:solidFill>
                  <a:srgbClr val="434343"/>
                </a:solidFill>
                <a:latin typeface="Roboto"/>
              </a:rPr>
              <a:t>Brute force - Check all combination. n! combinations. 3! = 6. 10!  = 3628800, 100! = 9.332622e+157 – Time complexity </a:t>
            </a:r>
            <a:r>
              <a:rPr lang="en-IN" sz="2000" i="1" dirty="0">
                <a:solidFill>
                  <a:srgbClr val="434343"/>
                </a:solidFill>
                <a:latin typeface="Roboto"/>
              </a:rPr>
              <a:t>O(n!)</a:t>
            </a:r>
          </a:p>
          <a:p>
            <a:endParaRPr lang="en-IN" dirty="0">
              <a:solidFill>
                <a:schemeClr val="bg1"/>
              </a:solidFill>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1141659" cy="276999"/>
          </a:xfrm>
          <a:prstGeom prst="rect">
            <a:avLst/>
          </a:prstGeom>
        </p:spPr>
        <p:txBody>
          <a:bodyPr wrap="none">
            <a:spAutoFit/>
          </a:bodyPr>
          <a:lstStyle/>
          <a:p>
            <a:r>
              <a:rPr lang="en-IN" sz="1200" dirty="0">
                <a:solidFill>
                  <a:srgbClr val="151515"/>
                </a:solidFill>
                <a:latin typeface="Roboto"/>
              </a:rPr>
              <a:t>Source [9, 10]</a:t>
            </a:r>
            <a:endParaRPr lang="en-IN" sz="1200" dirty="0"/>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Hungarian Algorithm</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10915035" cy="5088573"/>
          </a:xfrm>
          <a:prstGeom prst="rect">
            <a:avLst/>
          </a:prstGeom>
          <a:noFill/>
        </p:spPr>
        <p:txBody>
          <a:bodyPr wrap="square" rtlCol="0">
            <a:spAutoFit/>
          </a:bodyPr>
          <a:lstStyle/>
          <a:p>
            <a:pPr marL="457200" indent="-457200">
              <a:spcAft>
                <a:spcPts val="1600"/>
              </a:spcAft>
              <a:buFont typeface="+mj-lt"/>
              <a:buAutoNum type="arabicPeriod"/>
            </a:pPr>
            <a:r>
              <a:rPr lang="en-IN" sz="2000" dirty="0">
                <a:solidFill>
                  <a:srgbClr val="434343"/>
                </a:solidFill>
                <a:latin typeface="Roboto"/>
              </a:rPr>
              <a:t>Step 1 – Row reduction : Subtract the smallest entry in each row from all the other entries in the row. This will make the smallest entry in the row now equal to 0.</a:t>
            </a:r>
          </a:p>
          <a:p>
            <a:pPr marL="457200" indent="-457200">
              <a:spcAft>
                <a:spcPts val="1600"/>
              </a:spcAft>
              <a:buFont typeface="+mj-lt"/>
              <a:buAutoNum type="arabicPeriod"/>
            </a:pPr>
            <a:r>
              <a:rPr lang="en-IN" sz="2000" dirty="0">
                <a:solidFill>
                  <a:srgbClr val="434343"/>
                </a:solidFill>
                <a:latin typeface="Roboto"/>
              </a:rPr>
              <a:t>Step 2 – Column reduction : Subtract the smallest entry in each column from all the other entries in the column. This will make the smallest entry in the column now equal to 0.</a:t>
            </a:r>
          </a:p>
          <a:p>
            <a:pPr marL="457200" indent="-457200">
              <a:spcAft>
                <a:spcPts val="1600"/>
              </a:spcAft>
              <a:buFont typeface="+mj-lt"/>
              <a:buAutoNum type="arabicPeriod"/>
            </a:pPr>
            <a:r>
              <a:rPr lang="en-IN" sz="2000" dirty="0">
                <a:solidFill>
                  <a:srgbClr val="434343"/>
                </a:solidFill>
                <a:latin typeface="Roboto"/>
              </a:rPr>
              <a:t>Step 3 – Test for an optimal assignment : Draw lines through the row and columns that have the 0 entries such that the fewest lines possible are drawn.</a:t>
            </a:r>
          </a:p>
          <a:p>
            <a:pPr marL="457200" indent="-457200">
              <a:spcAft>
                <a:spcPts val="1600"/>
              </a:spcAft>
              <a:buFont typeface="+mj-lt"/>
              <a:buAutoNum type="arabicPeriod"/>
            </a:pPr>
            <a:r>
              <a:rPr lang="en-IN" sz="2000" dirty="0">
                <a:solidFill>
                  <a:srgbClr val="434343"/>
                </a:solidFill>
                <a:latin typeface="Roboto"/>
              </a:rPr>
              <a:t>Step 4 – Shift zeros : If there are ‘n’ lines drawn, an optimal assignment of zeros is possible and the algorithm is finished - Go to the Step 5. If the number of lines is less than ‘n’, then the optimal number of zeroes is not yet reached – do shifting : Find the smallest entry not covered by any line. Subtract this entry from each row that isn’t crossed out, and then add it to each column that is crossed out.</a:t>
            </a:r>
          </a:p>
          <a:p>
            <a:pPr marL="457200" indent="-457200">
              <a:spcAft>
                <a:spcPts val="1600"/>
              </a:spcAft>
              <a:buFont typeface="+mj-lt"/>
              <a:buAutoNum type="arabicPeriod"/>
            </a:pPr>
            <a:r>
              <a:rPr lang="en-IN" sz="2000" dirty="0">
                <a:solidFill>
                  <a:srgbClr val="434343"/>
                </a:solidFill>
                <a:latin typeface="Roboto"/>
              </a:rPr>
              <a:t>Step 5 – Making the final assignment</a:t>
            </a:r>
          </a:p>
          <a:p>
            <a:endParaRPr lang="en-IN" dirty="0">
              <a:solidFill>
                <a:schemeClr val="bg1"/>
              </a:solidFill>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1141659" cy="276999"/>
          </a:xfrm>
          <a:prstGeom prst="rect">
            <a:avLst/>
          </a:prstGeom>
        </p:spPr>
        <p:txBody>
          <a:bodyPr wrap="none">
            <a:spAutoFit/>
          </a:bodyPr>
          <a:lstStyle/>
          <a:p>
            <a:r>
              <a:rPr lang="en-IN" sz="1200" dirty="0">
                <a:solidFill>
                  <a:srgbClr val="151515"/>
                </a:solidFill>
                <a:latin typeface="Roboto"/>
              </a:rPr>
              <a:t>Source [9, 10]</a:t>
            </a:r>
            <a:endParaRPr lang="en-IN" sz="1200" dirty="0"/>
          </a:p>
        </p:txBody>
      </p:sp>
    </p:spTree>
    <p:extLst>
      <p:ext uri="{BB962C8B-B14F-4D97-AF65-F5344CB8AC3E}">
        <p14:creationId xmlns:p14="http://schemas.microsoft.com/office/powerpoint/2010/main" val="3646652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D7E5269-4B75-4D11-9848-3446A7E914EF}"/>
              </a:ext>
            </a:extLst>
          </p:cNvPr>
          <p:cNvGraphicFramePr>
            <a:graphicFrameLocks noGrp="1"/>
          </p:cNvGraphicFramePr>
          <p:nvPr>
            <p:extLst>
              <p:ext uri="{D42A27DB-BD31-4B8C-83A1-F6EECF244321}">
                <p14:modId xmlns:p14="http://schemas.microsoft.com/office/powerpoint/2010/main" val="3339581091"/>
              </p:ext>
            </p:extLst>
          </p:nvPr>
        </p:nvGraphicFramePr>
        <p:xfrm>
          <a:off x="5766030" y="4700567"/>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extLst>
                  <a:ext uri="{0D108BD9-81ED-4DB2-BD59-A6C34878D82A}">
                    <a16:rowId xmlns:a16="http://schemas.microsoft.com/office/drawing/2014/main" val="1489314506"/>
                  </a:ext>
                </a:extLst>
              </a:tr>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85479383"/>
                  </a:ext>
                </a:extLst>
              </a:tr>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0384888"/>
                  </a:ext>
                </a:extLst>
              </a:tr>
            </a:tbl>
          </a:graphicData>
        </a:graphic>
      </p:graphicFrame>
      <p:graphicFrame>
        <p:nvGraphicFramePr>
          <p:cNvPr id="23" name="Table 22">
            <a:extLst>
              <a:ext uri="{FF2B5EF4-FFF2-40B4-BE49-F238E27FC236}">
                <a16:creationId xmlns:a16="http://schemas.microsoft.com/office/drawing/2014/main" id="{887D1B58-1609-4C2F-B660-33C8E04A5EAC}"/>
              </a:ext>
            </a:extLst>
          </p:cNvPr>
          <p:cNvGraphicFramePr>
            <a:graphicFrameLocks noGrp="1"/>
          </p:cNvGraphicFramePr>
          <p:nvPr>
            <p:extLst>
              <p:ext uri="{D42A27DB-BD31-4B8C-83A1-F6EECF244321}">
                <p14:modId xmlns:p14="http://schemas.microsoft.com/office/powerpoint/2010/main" val="1743425977"/>
              </p:ext>
            </p:extLst>
          </p:nvPr>
        </p:nvGraphicFramePr>
        <p:xfrm>
          <a:off x="1552562" y="4721561"/>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489314506"/>
                  </a:ext>
                </a:extLst>
              </a:tr>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585479383"/>
                  </a:ext>
                </a:extLst>
              </a:tr>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2630384888"/>
                  </a:ext>
                </a:extLst>
              </a:tr>
            </a:tbl>
          </a:graphicData>
        </a:graphic>
      </p:graphicFrame>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Hungarian Algorithm – Example 1</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1141659" cy="276999"/>
          </a:xfrm>
          <a:prstGeom prst="rect">
            <a:avLst/>
          </a:prstGeom>
        </p:spPr>
        <p:txBody>
          <a:bodyPr wrap="none">
            <a:spAutoFit/>
          </a:bodyPr>
          <a:lstStyle/>
          <a:p>
            <a:r>
              <a:rPr lang="en-IN" sz="1200" dirty="0">
                <a:solidFill>
                  <a:srgbClr val="151515"/>
                </a:solidFill>
                <a:latin typeface="Roboto"/>
              </a:rPr>
              <a:t>Source [9, 10]</a:t>
            </a:r>
            <a:endParaRPr lang="en-IN" sz="1200" dirty="0"/>
          </a:p>
        </p:txBody>
      </p:sp>
      <p:graphicFrame>
        <p:nvGraphicFramePr>
          <p:cNvPr id="2" name="Table 1">
            <a:extLst>
              <a:ext uri="{FF2B5EF4-FFF2-40B4-BE49-F238E27FC236}">
                <a16:creationId xmlns:a16="http://schemas.microsoft.com/office/drawing/2014/main" id="{4C4EA1FA-4494-4EC1-B875-F1D206A28AE3}"/>
              </a:ext>
            </a:extLst>
          </p:cNvPr>
          <p:cNvGraphicFramePr>
            <a:graphicFrameLocks noGrp="1"/>
          </p:cNvGraphicFramePr>
          <p:nvPr>
            <p:extLst>
              <p:ext uri="{D42A27DB-BD31-4B8C-83A1-F6EECF244321}">
                <p14:modId xmlns:p14="http://schemas.microsoft.com/office/powerpoint/2010/main" val="2379090602"/>
              </p:ext>
            </p:extLst>
          </p:nvPr>
        </p:nvGraphicFramePr>
        <p:xfrm>
          <a:off x="1561172" y="1776720"/>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60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55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0384888"/>
                  </a:ext>
                </a:extLst>
              </a:tr>
            </a:tbl>
          </a:graphicData>
        </a:graphic>
      </p:graphicFrame>
      <p:graphicFrame>
        <p:nvGraphicFramePr>
          <p:cNvPr id="4" name="Table 3">
            <a:extLst>
              <a:ext uri="{FF2B5EF4-FFF2-40B4-BE49-F238E27FC236}">
                <a16:creationId xmlns:a16="http://schemas.microsoft.com/office/drawing/2014/main" id="{6ADCF0DE-3100-457E-8B6B-7BA044E03EE1}"/>
              </a:ext>
            </a:extLst>
          </p:cNvPr>
          <p:cNvGraphicFramePr>
            <a:graphicFrameLocks noGrp="1"/>
          </p:cNvGraphicFramePr>
          <p:nvPr>
            <p:extLst>
              <p:ext uri="{D42A27DB-BD31-4B8C-83A1-F6EECF244321}">
                <p14:modId xmlns:p14="http://schemas.microsoft.com/office/powerpoint/2010/main" val="1795332823"/>
              </p:ext>
            </p:extLst>
          </p:nvPr>
        </p:nvGraphicFramePr>
        <p:xfrm>
          <a:off x="1032226" y="1776676"/>
          <a:ext cx="450000" cy="1800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83854683"/>
                    </a:ext>
                  </a:extLst>
                </a:gridCol>
              </a:tblGrid>
              <a:tr h="600000">
                <a:tc>
                  <a:txBody>
                    <a:bodyPr/>
                    <a:lstStyle/>
                    <a:p>
                      <a:pPr marL="0" algn="ctr" defTabSz="457200" rtl="0" eaLnBrk="1" latinLnBrk="0" hangingPunct="1"/>
                      <a:r>
                        <a:rPr lang="en-IN" sz="1600" kern="1200" dirty="0">
                          <a:solidFill>
                            <a:sysClr val="windowText" lastClr="000000"/>
                          </a:solidFill>
                          <a:latin typeface="+mn-lt"/>
                          <a:ea typeface="+mn-ea"/>
                          <a:cs typeface="+mn-cs"/>
                        </a:rPr>
                        <a:t>w1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893890726"/>
                  </a:ext>
                </a:extLst>
              </a:tr>
              <a:tr h="600000">
                <a:tc>
                  <a:txBody>
                    <a:bodyPr/>
                    <a:lstStyle/>
                    <a:p>
                      <a:pPr marL="0" algn="ctr" defTabSz="457200" rtl="0" eaLnBrk="1" latinLnBrk="0" hangingPunct="1"/>
                      <a:r>
                        <a:rPr lang="en-IN" sz="1600" kern="1200" dirty="0">
                          <a:solidFill>
                            <a:sysClr val="windowText" lastClr="000000"/>
                          </a:solidFill>
                          <a:latin typeface="+mn-lt"/>
                          <a:ea typeface="+mn-ea"/>
                          <a:cs typeface="+mn-cs"/>
                        </a:rPr>
                        <a:t>w2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57367853"/>
                  </a:ext>
                </a:extLst>
              </a:tr>
              <a:tr h="600000">
                <a:tc>
                  <a:txBody>
                    <a:bodyPr/>
                    <a:lstStyle/>
                    <a:p>
                      <a:pPr marL="0" algn="ctr" defTabSz="457200" rtl="0" eaLnBrk="1" latinLnBrk="0" hangingPunct="1"/>
                      <a:r>
                        <a:rPr lang="en-IN" sz="1600" kern="1200" dirty="0">
                          <a:solidFill>
                            <a:sysClr val="windowText" lastClr="000000"/>
                          </a:solidFill>
                          <a:latin typeface="+mn-lt"/>
                          <a:ea typeface="+mn-ea"/>
                          <a:cs typeface="+mn-cs"/>
                        </a:rPr>
                        <a:t>w3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215233252"/>
                  </a:ext>
                </a:extLst>
              </a:tr>
            </a:tbl>
          </a:graphicData>
        </a:graphic>
      </p:graphicFrame>
      <p:graphicFrame>
        <p:nvGraphicFramePr>
          <p:cNvPr id="5" name="Table 4">
            <a:extLst>
              <a:ext uri="{FF2B5EF4-FFF2-40B4-BE49-F238E27FC236}">
                <a16:creationId xmlns:a16="http://schemas.microsoft.com/office/drawing/2014/main" id="{8C92D72E-520F-47BC-ADEE-C191CD22F4EA}"/>
              </a:ext>
            </a:extLst>
          </p:cNvPr>
          <p:cNvGraphicFramePr>
            <a:graphicFrameLocks noGrp="1"/>
          </p:cNvGraphicFramePr>
          <p:nvPr>
            <p:extLst>
              <p:ext uri="{D42A27DB-BD31-4B8C-83A1-F6EECF244321}">
                <p14:modId xmlns:p14="http://schemas.microsoft.com/office/powerpoint/2010/main" val="1600101034"/>
              </p:ext>
            </p:extLst>
          </p:nvPr>
        </p:nvGraphicFramePr>
        <p:xfrm>
          <a:off x="1561172" y="1259796"/>
          <a:ext cx="1800000" cy="45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1731558717"/>
                    </a:ext>
                  </a:extLst>
                </a:gridCol>
                <a:gridCol w="600000">
                  <a:extLst>
                    <a:ext uri="{9D8B030D-6E8A-4147-A177-3AD203B41FA5}">
                      <a16:colId xmlns:a16="http://schemas.microsoft.com/office/drawing/2014/main" val="1172644594"/>
                    </a:ext>
                  </a:extLst>
                </a:gridCol>
                <a:gridCol w="600000">
                  <a:extLst>
                    <a:ext uri="{9D8B030D-6E8A-4147-A177-3AD203B41FA5}">
                      <a16:colId xmlns:a16="http://schemas.microsoft.com/office/drawing/2014/main" val="2515151120"/>
                    </a:ext>
                  </a:extLst>
                </a:gridCol>
              </a:tblGrid>
              <a:tr h="450000">
                <a:tc>
                  <a:txBody>
                    <a:bodyPr/>
                    <a:lstStyle/>
                    <a:p>
                      <a:pPr algn="ctr"/>
                      <a:r>
                        <a:rPr lang="en-IN" dirty="0">
                          <a:solidFill>
                            <a:sysClr val="windowText" lastClr="000000"/>
                          </a:solidFill>
                        </a:rPr>
                        <a:t>j1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IN" dirty="0">
                          <a:solidFill>
                            <a:sysClr val="windowText" lastClr="000000"/>
                          </a:solidFill>
                        </a:rPr>
                        <a:t>j2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IN" dirty="0">
                          <a:solidFill>
                            <a:sysClr val="windowText" lastClr="000000"/>
                          </a:solidFill>
                        </a:rPr>
                        <a:t>j3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847049792"/>
                  </a:ext>
                </a:extLst>
              </a:tr>
            </a:tbl>
          </a:graphicData>
        </a:graphic>
      </p:graphicFrame>
      <p:graphicFrame>
        <p:nvGraphicFramePr>
          <p:cNvPr id="10" name="Table 9">
            <a:extLst>
              <a:ext uri="{FF2B5EF4-FFF2-40B4-BE49-F238E27FC236}">
                <a16:creationId xmlns:a16="http://schemas.microsoft.com/office/drawing/2014/main" id="{39E22854-876C-4BBB-9F66-6719EF17C0A4}"/>
              </a:ext>
            </a:extLst>
          </p:cNvPr>
          <p:cNvGraphicFramePr>
            <a:graphicFrameLocks noGrp="1"/>
          </p:cNvGraphicFramePr>
          <p:nvPr>
            <p:extLst>
              <p:ext uri="{D42A27DB-BD31-4B8C-83A1-F6EECF244321}">
                <p14:modId xmlns:p14="http://schemas.microsoft.com/office/powerpoint/2010/main" val="3815285129"/>
              </p:ext>
            </p:extLst>
          </p:nvPr>
        </p:nvGraphicFramePr>
        <p:xfrm>
          <a:off x="5766030" y="1776720"/>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0384888"/>
                  </a:ext>
                </a:extLst>
              </a:tr>
            </a:tbl>
          </a:graphicData>
        </a:graphic>
      </p:graphicFrame>
      <p:sp>
        <p:nvSpPr>
          <p:cNvPr id="6" name="TextBox 5">
            <a:extLst>
              <a:ext uri="{FF2B5EF4-FFF2-40B4-BE49-F238E27FC236}">
                <a16:creationId xmlns:a16="http://schemas.microsoft.com/office/drawing/2014/main" id="{3145D3FC-950D-4FF8-9DBF-779C808832FA}"/>
              </a:ext>
            </a:extLst>
          </p:cNvPr>
          <p:cNvSpPr txBox="1"/>
          <p:nvPr/>
        </p:nvSpPr>
        <p:spPr>
          <a:xfrm>
            <a:off x="5221543" y="1310105"/>
            <a:ext cx="2888974" cy="400110"/>
          </a:xfrm>
          <a:prstGeom prst="rect">
            <a:avLst/>
          </a:prstGeom>
          <a:noFill/>
        </p:spPr>
        <p:txBody>
          <a:bodyPr wrap="square" rtlCol="0">
            <a:spAutoFit/>
          </a:bodyPr>
          <a:lstStyle/>
          <a:p>
            <a:pPr>
              <a:spcAft>
                <a:spcPts val="1600"/>
              </a:spcAft>
            </a:pPr>
            <a:r>
              <a:rPr lang="en-IN" sz="2000" dirty="0">
                <a:solidFill>
                  <a:srgbClr val="434343"/>
                </a:solidFill>
                <a:latin typeface="Roboto"/>
              </a:rPr>
              <a:t>Step 1: Row reduction </a:t>
            </a:r>
          </a:p>
        </p:txBody>
      </p:sp>
      <p:graphicFrame>
        <p:nvGraphicFramePr>
          <p:cNvPr id="12" name="Table 11">
            <a:extLst>
              <a:ext uri="{FF2B5EF4-FFF2-40B4-BE49-F238E27FC236}">
                <a16:creationId xmlns:a16="http://schemas.microsoft.com/office/drawing/2014/main" id="{6661F1C1-2133-4998-9168-45F1D9CEA1AD}"/>
              </a:ext>
            </a:extLst>
          </p:cNvPr>
          <p:cNvGraphicFramePr>
            <a:graphicFrameLocks noGrp="1"/>
          </p:cNvGraphicFramePr>
          <p:nvPr>
            <p:extLst>
              <p:ext uri="{D42A27DB-BD31-4B8C-83A1-F6EECF244321}">
                <p14:modId xmlns:p14="http://schemas.microsoft.com/office/powerpoint/2010/main" val="4056764637"/>
              </p:ext>
            </p:extLst>
          </p:nvPr>
        </p:nvGraphicFramePr>
        <p:xfrm>
          <a:off x="9257908" y="1776720"/>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0384888"/>
                  </a:ext>
                </a:extLst>
              </a:tr>
            </a:tbl>
          </a:graphicData>
        </a:graphic>
      </p:graphicFrame>
      <p:sp>
        <p:nvSpPr>
          <p:cNvPr id="14" name="TextBox 13">
            <a:extLst>
              <a:ext uri="{FF2B5EF4-FFF2-40B4-BE49-F238E27FC236}">
                <a16:creationId xmlns:a16="http://schemas.microsoft.com/office/drawing/2014/main" id="{97BCAA4D-0615-4B9E-8E15-9533983C5780}"/>
              </a:ext>
            </a:extLst>
          </p:cNvPr>
          <p:cNvSpPr txBox="1"/>
          <p:nvPr/>
        </p:nvSpPr>
        <p:spPr>
          <a:xfrm>
            <a:off x="8600896" y="1310105"/>
            <a:ext cx="3114025" cy="400110"/>
          </a:xfrm>
          <a:prstGeom prst="rect">
            <a:avLst/>
          </a:prstGeom>
          <a:noFill/>
        </p:spPr>
        <p:txBody>
          <a:bodyPr wrap="square" rtlCol="0">
            <a:spAutoFit/>
          </a:bodyPr>
          <a:lstStyle/>
          <a:p>
            <a:pPr>
              <a:spcAft>
                <a:spcPts val="1600"/>
              </a:spcAft>
            </a:pPr>
            <a:r>
              <a:rPr lang="en-IN" sz="2000" dirty="0">
                <a:solidFill>
                  <a:srgbClr val="434343"/>
                </a:solidFill>
                <a:latin typeface="Roboto"/>
              </a:rPr>
              <a:t>Step 2: Column reduction </a:t>
            </a:r>
          </a:p>
        </p:txBody>
      </p:sp>
      <p:graphicFrame>
        <p:nvGraphicFramePr>
          <p:cNvPr id="15" name="Table 14">
            <a:extLst>
              <a:ext uri="{FF2B5EF4-FFF2-40B4-BE49-F238E27FC236}">
                <a16:creationId xmlns:a16="http://schemas.microsoft.com/office/drawing/2014/main" id="{6D5CC8A1-49E6-4CB2-AA33-AF74D210A21C}"/>
              </a:ext>
            </a:extLst>
          </p:cNvPr>
          <p:cNvGraphicFramePr>
            <a:graphicFrameLocks noGrp="1"/>
          </p:cNvGraphicFramePr>
          <p:nvPr>
            <p:extLst>
              <p:ext uri="{D42A27DB-BD31-4B8C-83A1-F6EECF244321}">
                <p14:modId xmlns:p14="http://schemas.microsoft.com/office/powerpoint/2010/main" val="1541459141"/>
              </p:ext>
            </p:extLst>
          </p:nvPr>
        </p:nvGraphicFramePr>
        <p:xfrm>
          <a:off x="3437243" y="1776720"/>
          <a:ext cx="450000" cy="1800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83854683"/>
                    </a:ext>
                  </a:extLst>
                </a:gridCol>
              </a:tblGrid>
              <a:tr h="600000">
                <a:tc>
                  <a:txBody>
                    <a:bodyPr/>
                    <a:lstStyle/>
                    <a:p>
                      <a:pPr marL="0" algn="ctr" defTabSz="457200" rtl="0" eaLnBrk="1" latinLnBrk="0" hangingPunct="1"/>
                      <a:r>
                        <a:rPr lang="en-IN" sz="1600" kern="1200" dirty="0">
                          <a:solidFill>
                            <a:sysClr val="windowText" lastClr="000000"/>
                          </a:solidFill>
                          <a:latin typeface="+mn-lt"/>
                          <a:ea typeface="+mn-ea"/>
                          <a:cs typeface="+mn-cs"/>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893890726"/>
                  </a:ext>
                </a:extLst>
              </a:tr>
              <a:tr h="600000">
                <a:tc>
                  <a:txBody>
                    <a:bodyPr/>
                    <a:lstStyle/>
                    <a:p>
                      <a:pPr marL="0" algn="ctr" defTabSz="457200" rtl="0" eaLnBrk="1" latinLnBrk="0" hangingPunct="1"/>
                      <a:r>
                        <a:rPr lang="en-IN" sz="1600" kern="1200" dirty="0">
                          <a:solidFill>
                            <a:sysClr val="windowText" lastClr="000000"/>
                          </a:solidFill>
                          <a:latin typeface="+mn-lt"/>
                          <a:ea typeface="+mn-ea"/>
                          <a:cs typeface="+mn-cs"/>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57367853"/>
                  </a:ext>
                </a:extLst>
              </a:tr>
              <a:tr h="600000">
                <a:tc>
                  <a:txBody>
                    <a:bodyPr/>
                    <a:lstStyle/>
                    <a:p>
                      <a:pPr marL="0" algn="ctr" defTabSz="457200" rtl="0" eaLnBrk="1" latinLnBrk="0" hangingPunct="1"/>
                      <a:r>
                        <a:rPr lang="en-IN" sz="1600" kern="1200" dirty="0">
                          <a:solidFill>
                            <a:sysClr val="windowText" lastClr="000000"/>
                          </a:solidFill>
                          <a:latin typeface="+mn-lt"/>
                          <a:ea typeface="+mn-ea"/>
                          <a:cs typeface="+mn-cs"/>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4215233252"/>
                  </a:ext>
                </a:extLst>
              </a:tr>
            </a:tbl>
          </a:graphicData>
        </a:graphic>
      </p:graphicFrame>
      <p:graphicFrame>
        <p:nvGraphicFramePr>
          <p:cNvPr id="17" name="Table 16">
            <a:extLst>
              <a:ext uri="{FF2B5EF4-FFF2-40B4-BE49-F238E27FC236}">
                <a16:creationId xmlns:a16="http://schemas.microsoft.com/office/drawing/2014/main" id="{A3077A9A-7493-462C-B6C2-B070B6DF7034}"/>
              </a:ext>
            </a:extLst>
          </p:cNvPr>
          <p:cNvGraphicFramePr>
            <a:graphicFrameLocks noGrp="1"/>
          </p:cNvGraphicFramePr>
          <p:nvPr>
            <p:extLst>
              <p:ext uri="{D42A27DB-BD31-4B8C-83A1-F6EECF244321}">
                <p14:modId xmlns:p14="http://schemas.microsoft.com/office/powerpoint/2010/main" val="1041836266"/>
              </p:ext>
            </p:extLst>
          </p:nvPr>
        </p:nvGraphicFramePr>
        <p:xfrm>
          <a:off x="5766030" y="3643313"/>
          <a:ext cx="1800000" cy="45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1731558717"/>
                    </a:ext>
                  </a:extLst>
                </a:gridCol>
                <a:gridCol w="600000">
                  <a:extLst>
                    <a:ext uri="{9D8B030D-6E8A-4147-A177-3AD203B41FA5}">
                      <a16:colId xmlns:a16="http://schemas.microsoft.com/office/drawing/2014/main" val="1172644594"/>
                    </a:ext>
                  </a:extLst>
                </a:gridCol>
                <a:gridCol w="600000">
                  <a:extLst>
                    <a:ext uri="{9D8B030D-6E8A-4147-A177-3AD203B41FA5}">
                      <a16:colId xmlns:a16="http://schemas.microsoft.com/office/drawing/2014/main" val="2515151120"/>
                    </a:ext>
                  </a:extLst>
                </a:gridCol>
              </a:tblGrid>
              <a:tr h="450000">
                <a:tc>
                  <a:txBody>
                    <a:bodyPr/>
                    <a:lstStyle/>
                    <a:p>
                      <a:pPr algn="ctr"/>
                      <a:r>
                        <a:rPr lang="en-IN" dirty="0">
                          <a:solidFill>
                            <a:sysClr val="windowText" lastClr="000000"/>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en-IN" dirty="0">
                          <a:solidFill>
                            <a:sysClr val="windowText" lastClr="000000"/>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en-IN" dirty="0">
                          <a:solidFill>
                            <a:sysClr val="windowText" lastClr="000000"/>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847049792"/>
                  </a:ext>
                </a:extLst>
              </a:tr>
            </a:tbl>
          </a:graphicData>
        </a:graphic>
      </p:graphicFrame>
      <p:graphicFrame>
        <p:nvGraphicFramePr>
          <p:cNvPr id="18" name="Table 17">
            <a:extLst>
              <a:ext uri="{FF2B5EF4-FFF2-40B4-BE49-F238E27FC236}">
                <a16:creationId xmlns:a16="http://schemas.microsoft.com/office/drawing/2014/main" id="{A55C2DA9-AF83-49E7-A8A1-8892A4143FFC}"/>
              </a:ext>
            </a:extLst>
          </p:cNvPr>
          <p:cNvGraphicFramePr>
            <a:graphicFrameLocks noGrp="1"/>
          </p:cNvGraphicFramePr>
          <p:nvPr>
            <p:extLst>
              <p:ext uri="{D42A27DB-BD31-4B8C-83A1-F6EECF244321}">
                <p14:modId xmlns:p14="http://schemas.microsoft.com/office/powerpoint/2010/main" val="3508712605"/>
              </p:ext>
            </p:extLst>
          </p:nvPr>
        </p:nvGraphicFramePr>
        <p:xfrm>
          <a:off x="1561171" y="4710829"/>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0384888"/>
                  </a:ext>
                </a:extLst>
              </a:tr>
            </a:tbl>
          </a:graphicData>
        </a:graphic>
      </p:graphicFrame>
      <p:sp>
        <p:nvSpPr>
          <p:cNvPr id="19" name="TextBox 18">
            <a:extLst>
              <a:ext uri="{FF2B5EF4-FFF2-40B4-BE49-F238E27FC236}">
                <a16:creationId xmlns:a16="http://schemas.microsoft.com/office/drawing/2014/main" id="{794BB798-0053-46F3-AF3F-BE34DAF3B312}"/>
              </a:ext>
            </a:extLst>
          </p:cNvPr>
          <p:cNvSpPr txBox="1"/>
          <p:nvPr/>
        </p:nvSpPr>
        <p:spPr>
          <a:xfrm>
            <a:off x="388046" y="4246979"/>
            <a:ext cx="4146251" cy="400110"/>
          </a:xfrm>
          <a:prstGeom prst="rect">
            <a:avLst/>
          </a:prstGeom>
          <a:noFill/>
        </p:spPr>
        <p:txBody>
          <a:bodyPr wrap="square" rtlCol="0">
            <a:spAutoFit/>
          </a:bodyPr>
          <a:lstStyle/>
          <a:p>
            <a:pPr>
              <a:spcAft>
                <a:spcPts val="1600"/>
              </a:spcAft>
            </a:pPr>
            <a:r>
              <a:rPr lang="en-IN" sz="2000" dirty="0">
                <a:solidFill>
                  <a:srgbClr val="434343"/>
                </a:solidFill>
                <a:latin typeface="Roboto"/>
              </a:rPr>
              <a:t>Step 3: Test for optimal assignment</a:t>
            </a:r>
          </a:p>
        </p:txBody>
      </p:sp>
      <p:graphicFrame>
        <p:nvGraphicFramePr>
          <p:cNvPr id="20" name="Table 19">
            <a:extLst>
              <a:ext uri="{FF2B5EF4-FFF2-40B4-BE49-F238E27FC236}">
                <a16:creationId xmlns:a16="http://schemas.microsoft.com/office/drawing/2014/main" id="{1803EA47-19B7-4920-BAE4-7B4D383B7B0A}"/>
              </a:ext>
            </a:extLst>
          </p:cNvPr>
          <p:cNvGraphicFramePr>
            <a:graphicFrameLocks noGrp="1"/>
          </p:cNvGraphicFramePr>
          <p:nvPr>
            <p:extLst>
              <p:ext uri="{D42A27DB-BD31-4B8C-83A1-F6EECF244321}">
                <p14:modId xmlns:p14="http://schemas.microsoft.com/office/powerpoint/2010/main" val="4166525867"/>
              </p:ext>
            </p:extLst>
          </p:nvPr>
        </p:nvGraphicFramePr>
        <p:xfrm>
          <a:off x="5766030" y="4700567"/>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0384888"/>
                  </a:ext>
                </a:extLst>
              </a:tr>
            </a:tbl>
          </a:graphicData>
        </a:graphic>
      </p:graphicFrame>
      <p:sp>
        <p:nvSpPr>
          <p:cNvPr id="21" name="TextBox 20">
            <a:extLst>
              <a:ext uri="{FF2B5EF4-FFF2-40B4-BE49-F238E27FC236}">
                <a16:creationId xmlns:a16="http://schemas.microsoft.com/office/drawing/2014/main" id="{7B68EF3E-699F-477B-8841-FB069FC86E3D}"/>
              </a:ext>
            </a:extLst>
          </p:cNvPr>
          <p:cNvSpPr txBox="1"/>
          <p:nvPr/>
        </p:nvSpPr>
        <p:spPr>
          <a:xfrm>
            <a:off x="5109018" y="4246979"/>
            <a:ext cx="3114025" cy="400110"/>
          </a:xfrm>
          <a:prstGeom prst="rect">
            <a:avLst/>
          </a:prstGeom>
          <a:noFill/>
        </p:spPr>
        <p:txBody>
          <a:bodyPr wrap="square" rtlCol="0">
            <a:spAutoFit/>
          </a:bodyPr>
          <a:lstStyle/>
          <a:p>
            <a:pPr>
              <a:spcAft>
                <a:spcPts val="1600"/>
              </a:spcAft>
            </a:pPr>
            <a:r>
              <a:rPr lang="en-IN" sz="2000" dirty="0">
                <a:solidFill>
                  <a:srgbClr val="434343"/>
                </a:solidFill>
                <a:latin typeface="Roboto"/>
              </a:rPr>
              <a:t>Step 5: Final assignment</a:t>
            </a:r>
          </a:p>
        </p:txBody>
      </p:sp>
      <p:sp>
        <p:nvSpPr>
          <p:cNvPr id="22" name="TextBox 21">
            <a:extLst>
              <a:ext uri="{FF2B5EF4-FFF2-40B4-BE49-F238E27FC236}">
                <a16:creationId xmlns:a16="http://schemas.microsoft.com/office/drawing/2014/main" id="{FDF8D3EF-0C11-4E96-8208-79B9C5787222}"/>
              </a:ext>
            </a:extLst>
          </p:cNvPr>
          <p:cNvSpPr txBox="1"/>
          <p:nvPr/>
        </p:nvSpPr>
        <p:spPr>
          <a:xfrm>
            <a:off x="8110517" y="3711795"/>
            <a:ext cx="3669362" cy="400110"/>
          </a:xfrm>
          <a:prstGeom prst="rect">
            <a:avLst/>
          </a:prstGeom>
          <a:noFill/>
        </p:spPr>
        <p:txBody>
          <a:bodyPr wrap="square" rtlCol="0">
            <a:spAutoFit/>
          </a:bodyPr>
          <a:lstStyle/>
          <a:p>
            <a:pPr>
              <a:spcAft>
                <a:spcPts val="1600"/>
              </a:spcAft>
            </a:pPr>
            <a:r>
              <a:rPr lang="en-IN" sz="2000" dirty="0">
                <a:solidFill>
                  <a:srgbClr val="434343"/>
                </a:solidFill>
                <a:latin typeface="Roboto"/>
              </a:rPr>
              <a:t>Final cost = 25 + 30 + 15 = 70</a:t>
            </a:r>
          </a:p>
        </p:txBody>
      </p:sp>
      <p:sp>
        <p:nvSpPr>
          <p:cNvPr id="7" name="Oval 6">
            <a:extLst>
              <a:ext uri="{FF2B5EF4-FFF2-40B4-BE49-F238E27FC236}">
                <a16:creationId xmlns:a16="http://schemas.microsoft.com/office/drawing/2014/main" id="{062A19D2-B457-4B8F-9B78-EA6F3BAD3561}"/>
              </a:ext>
            </a:extLst>
          </p:cNvPr>
          <p:cNvSpPr/>
          <p:nvPr/>
        </p:nvSpPr>
        <p:spPr>
          <a:xfrm>
            <a:off x="1561171" y="2390561"/>
            <a:ext cx="559177" cy="55399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B7A9660-BACC-4D26-946A-8E09F392485F}"/>
              </a:ext>
            </a:extLst>
          </p:cNvPr>
          <p:cNvSpPr/>
          <p:nvPr/>
        </p:nvSpPr>
        <p:spPr>
          <a:xfrm>
            <a:off x="2787874" y="1784268"/>
            <a:ext cx="559177" cy="55399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D840734F-60B7-4307-9683-6E2EC19E5512}"/>
              </a:ext>
            </a:extLst>
          </p:cNvPr>
          <p:cNvSpPr/>
          <p:nvPr/>
        </p:nvSpPr>
        <p:spPr>
          <a:xfrm>
            <a:off x="2181582" y="3012221"/>
            <a:ext cx="559177" cy="55399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1095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 calcmode="lin" valueType="num">
                                      <p:cBhvr>
                                        <p:cTn id="71" dur="500" fill="hold"/>
                                        <p:tgtEl>
                                          <p:spTgt spid="7"/>
                                        </p:tgtEl>
                                        <p:attrNameLst>
                                          <p:attrName>ppt_w</p:attrName>
                                        </p:attrNameLst>
                                      </p:cBhvr>
                                      <p:tavLst>
                                        <p:tav tm="0">
                                          <p:val>
                                            <p:fltVal val="0"/>
                                          </p:val>
                                        </p:tav>
                                        <p:tav tm="100000">
                                          <p:val>
                                            <p:strVal val="#ppt_w"/>
                                          </p:val>
                                        </p:tav>
                                      </p:tavLst>
                                    </p:anim>
                                    <p:anim calcmode="lin" valueType="num">
                                      <p:cBhvr>
                                        <p:cTn id="72" dur="500" fill="hold"/>
                                        <p:tgtEl>
                                          <p:spTgt spid="7"/>
                                        </p:tgtEl>
                                        <p:attrNameLst>
                                          <p:attrName>ppt_h</p:attrName>
                                        </p:attrNameLst>
                                      </p:cBhvr>
                                      <p:tavLst>
                                        <p:tav tm="0">
                                          <p:val>
                                            <p:fltVal val="0"/>
                                          </p:val>
                                        </p:tav>
                                        <p:tav tm="100000">
                                          <p:val>
                                            <p:strVal val="#ppt_h"/>
                                          </p:val>
                                        </p:tav>
                                      </p:tavLst>
                                    </p:anim>
                                    <p:animEffect transition="in" filter="fade">
                                      <p:cBhvr>
                                        <p:cTn id="73" dur="500"/>
                                        <p:tgtEl>
                                          <p:spTgt spid="7"/>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p:cTn id="76" dur="500" fill="hold"/>
                                        <p:tgtEl>
                                          <p:spTgt spid="26"/>
                                        </p:tgtEl>
                                        <p:attrNameLst>
                                          <p:attrName>ppt_w</p:attrName>
                                        </p:attrNameLst>
                                      </p:cBhvr>
                                      <p:tavLst>
                                        <p:tav tm="0">
                                          <p:val>
                                            <p:fltVal val="0"/>
                                          </p:val>
                                        </p:tav>
                                        <p:tav tm="100000">
                                          <p:val>
                                            <p:strVal val="#ppt_w"/>
                                          </p:val>
                                        </p:tav>
                                      </p:tavLst>
                                    </p:anim>
                                    <p:anim calcmode="lin" valueType="num">
                                      <p:cBhvr>
                                        <p:cTn id="77" dur="500" fill="hold"/>
                                        <p:tgtEl>
                                          <p:spTgt spid="26"/>
                                        </p:tgtEl>
                                        <p:attrNameLst>
                                          <p:attrName>ppt_h</p:attrName>
                                        </p:attrNameLst>
                                      </p:cBhvr>
                                      <p:tavLst>
                                        <p:tav tm="0">
                                          <p:val>
                                            <p:fltVal val="0"/>
                                          </p:val>
                                        </p:tav>
                                        <p:tav tm="100000">
                                          <p:val>
                                            <p:strVal val="#ppt_h"/>
                                          </p:val>
                                        </p:tav>
                                      </p:tavLst>
                                    </p:anim>
                                    <p:animEffect transition="in" filter="fade">
                                      <p:cBhvr>
                                        <p:cTn id="78" dur="500"/>
                                        <p:tgtEl>
                                          <p:spTgt spid="2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p:bldP spid="21" grpId="0"/>
      <p:bldP spid="22" grpId="0"/>
      <p:bldP spid="7" grpId="0" animBg="1"/>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AE39C9B6-B01E-46B5-898B-B0B9BFEBE038}"/>
              </a:ext>
            </a:extLst>
          </p:cNvPr>
          <p:cNvGraphicFramePr>
            <a:graphicFrameLocks noGrp="1"/>
          </p:cNvGraphicFramePr>
          <p:nvPr>
            <p:extLst>
              <p:ext uri="{D42A27DB-BD31-4B8C-83A1-F6EECF244321}">
                <p14:modId xmlns:p14="http://schemas.microsoft.com/office/powerpoint/2010/main" val="2063489645"/>
              </p:ext>
            </p:extLst>
          </p:nvPr>
        </p:nvGraphicFramePr>
        <p:xfrm>
          <a:off x="5766030" y="4710829"/>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489314506"/>
                  </a:ext>
                </a:extLst>
              </a:tr>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585479383"/>
                  </a:ext>
                </a:extLst>
              </a:tr>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2630384888"/>
                  </a:ext>
                </a:extLst>
              </a:tr>
            </a:tbl>
          </a:graphicData>
        </a:graphic>
      </p:graphicFrame>
      <p:graphicFrame>
        <p:nvGraphicFramePr>
          <p:cNvPr id="25" name="Table 24">
            <a:extLst>
              <a:ext uri="{FF2B5EF4-FFF2-40B4-BE49-F238E27FC236}">
                <a16:creationId xmlns:a16="http://schemas.microsoft.com/office/drawing/2014/main" id="{3B1EE08B-A078-4AAB-BB8C-9277294E3434}"/>
              </a:ext>
            </a:extLst>
          </p:cNvPr>
          <p:cNvGraphicFramePr>
            <a:graphicFrameLocks noGrp="1"/>
          </p:cNvGraphicFramePr>
          <p:nvPr>
            <p:extLst>
              <p:ext uri="{D42A27DB-BD31-4B8C-83A1-F6EECF244321}">
                <p14:modId xmlns:p14="http://schemas.microsoft.com/office/powerpoint/2010/main" val="3530674050"/>
              </p:ext>
            </p:extLst>
          </p:nvPr>
        </p:nvGraphicFramePr>
        <p:xfrm>
          <a:off x="1558537" y="4710829"/>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489314506"/>
                  </a:ext>
                </a:extLst>
              </a:tr>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1585479383"/>
                  </a:ext>
                </a:extLst>
              </a:tr>
              <a:tr h="600000">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IN"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90000"/>
                      </a:schemeClr>
                    </a:solidFill>
                  </a:tcPr>
                </a:tc>
                <a:extLst>
                  <a:ext uri="{0D108BD9-81ED-4DB2-BD59-A6C34878D82A}">
                    <a16:rowId xmlns:a16="http://schemas.microsoft.com/office/drawing/2014/main" val="2630384888"/>
                  </a:ext>
                </a:extLst>
              </a:tr>
            </a:tbl>
          </a:graphicData>
        </a:graphic>
      </p:graphicFrame>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Hungarian Algorithm – Example 2</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4C4EA1FA-4494-4EC1-B875-F1D206A28AE3}"/>
              </a:ext>
            </a:extLst>
          </p:cNvPr>
          <p:cNvGraphicFramePr>
            <a:graphicFrameLocks noGrp="1"/>
          </p:cNvGraphicFramePr>
          <p:nvPr>
            <p:extLst>
              <p:ext uri="{D42A27DB-BD31-4B8C-83A1-F6EECF244321}">
                <p14:modId xmlns:p14="http://schemas.microsoft.com/office/powerpoint/2010/main" val="4097470048"/>
              </p:ext>
            </p:extLst>
          </p:nvPr>
        </p:nvGraphicFramePr>
        <p:xfrm>
          <a:off x="1561172" y="1776720"/>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30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25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0384888"/>
                  </a:ext>
                </a:extLst>
              </a:tr>
            </a:tbl>
          </a:graphicData>
        </a:graphic>
      </p:graphicFrame>
      <p:graphicFrame>
        <p:nvGraphicFramePr>
          <p:cNvPr id="4" name="Table 3">
            <a:extLst>
              <a:ext uri="{FF2B5EF4-FFF2-40B4-BE49-F238E27FC236}">
                <a16:creationId xmlns:a16="http://schemas.microsoft.com/office/drawing/2014/main" id="{6ADCF0DE-3100-457E-8B6B-7BA044E03EE1}"/>
              </a:ext>
            </a:extLst>
          </p:cNvPr>
          <p:cNvGraphicFramePr>
            <a:graphicFrameLocks noGrp="1"/>
          </p:cNvGraphicFramePr>
          <p:nvPr/>
        </p:nvGraphicFramePr>
        <p:xfrm>
          <a:off x="1032226" y="1776676"/>
          <a:ext cx="450000" cy="1800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83854683"/>
                    </a:ext>
                  </a:extLst>
                </a:gridCol>
              </a:tblGrid>
              <a:tr h="600000">
                <a:tc>
                  <a:txBody>
                    <a:bodyPr/>
                    <a:lstStyle/>
                    <a:p>
                      <a:pPr marL="0" algn="ctr" defTabSz="457200" rtl="0" eaLnBrk="1" latinLnBrk="0" hangingPunct="1"/>
                      <a:r>
                        <a:rPr lang="en-IN" sz="1600" kern="1200" dirty="0">
                          <a:solidFill>
                            <a:sysClr val="windowText" lastClr="000000"/>
                          </a:solidFill>
                          <a:latin typeface="+mn-lt"/>
                          <a:ea typeface="+mn-ea"/>
                          <a:cs typeface="+mn-cs"/>
                        </a:rPr>
                        <a:t>w1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893890726"/>
                  </a:ext>
                </a:extLst>
              </a:tr>
              <a:tr h="600000">
                <a:tc>
                  <a:txBody>
                    <a:bodyPr/>
                    <a:lstStyle/>
                    <a:p>
                      <a:pPr marL="0" algn="ctr" defTabSz="457200" rtl="0" eaLnBrk="1" latinLnBrk="0" hangingPunct="1"/>
                      <a:r>
                        <a:rPr lang="en-IN" sz="1600" kern="1200" dirty="0">
                          <a:solidFill>
                            <a:sysClr val="windowText" lastClr="000000"/>
                          </a:solidFill>
                          <a:latin typeface="+mn-lt"/>
                          <a:ea typeface="+mn-ea"/>
                          <a:cs typeface="+mn-cs"/>
                        </a:rPr>
                        <a:t>w2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57367853"/>
                  </a:ext>
                </a:extLst>
              </a:tr>
              <a:tr h="600000">
                <a:tc>
                  <a:txBody>
                    <a:bodyPr/>
                    <a:lstStyle/>
                    <a:p>
                      <a:pPr marL="0" algn="ctr" defTabSz="457200" rtl="0" eaLnBrk="1" latinLnBrk="0" hangingPunct="1"/>
                      <a:r>
                        <a:rPr lang="en-IN" sz="1600" kern="1200" dirty="0">
                          <a:solidFill>
                            <a:sysClr val="windowText" lastClr="000000"/>
                          </a:solidFill>
                          <a:latin typeface="+mn-lt"/>
                          <a:ea typeface="+mn-ea"/>
                          <a:cs typeface="+mn-cs"/>
                        </a:rPr>
                        <a:t>w3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215233252"/>
                  </a:ext>
                </a:extLst>
              </a:tr>
            </a:tbl>
          </a:graphicData>
        </a:graphic>
      </p:graphicFrame>
      <p:graphicFrame>
        <p:nvGraphicFramePr>
          <p:cNvPr id="5" name="Table 4">
            <a:extLst>
              <a:ext uri="{FF2B5EF4-FFF2-40B4-BE49-F238E27FC236}">
                <a16:creationId xmlns:a16="http://schemas.microsoft.com/office/drawing/2014/main" id="{8C92D72E-520F-47BC-ADEE-C191CD22F4EA}"/>
              </a:ext>
            </a:extLst>
          </p:cNvPr>
          <p:cNvGraphicFramePr>
            <a:graphicFrameLocks noGrp="1"/>
          </p:cNvGraphicFramePr>
          <p:nvPr/>
        </p:nvGraphicFramePr>
        <p:xfrm>
          <a:off x="1561172" y="1259796"/>
          <a:ext cx="1800000" cy="45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1731558717"/>
                    </a:ext>
                  </a:extLst>
                </a:gridCol>
                <a:gridCol w="600000">
                  <a:extLst>
                    <a:ext uri="{9D8B030D-6E8A-4147-A177-3AD203B41FA5}">
                      <a16:colId xmlns:a16="http://schemas.microsoft.com/office/drawing/2014/main" val="1172644594"/>
                    </a:ext>
                  </a:extLst>
                </a:gridCol>
                <a:gridCol w="600000">
                  <a:extLst>
                    <a:ext uri="{9D8B030D-6E8A-4147-A177-3AD203B41FA5}">
                      <a16:colId xmlns:a16="http://schemas.microsoft.com/office/drawing/2014/main" val="2515151120"/>
                    </a:ext>
                  </a:extLst>
                </a:gridCol>
              </a:tblGrid>
              <a:tr h="450000">
                <a:tc>
                  <a:txBody>
                    <a:bodyPr/>
                    <a:lstStyle/>
                    <a:p>
                      <a:pPr algn="ctr"/>
                      <a:r>
                        <a:rPr lang="en-IN" dirty="0">
                          <a:solidFill>
                            <a:sysClr val="windowText" lastClr="000000"/>
                          </a:solidFill>
                        </a:rPr>
                        <a:t>j1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IN" dirty="0">
                          <a:solidFill>
                            <a:sysClr val="windowText" lastClr="000000"/>
                          </a:solidFill>
                        </a:rPr>
                        <a:t>j2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IN" dirty="0">
                          <a:solidFill>
                            <a:sysClr val="windowText" lastClr="000000"/>
                          </a:solidFill>
                        </a:rPr>
                        <a:t>j3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847049792"/>
                  </a:ext>
                </a:extLst>
              </a:tr>
            </a:tbl>
          </a:graphicData>
        </a:graphic>
      </p:graphicFrame>
      <p:graphicFrame>
        <p:nvGraphicFramePr>
          <p:cNvPr id="10" name="Table 9">
            <a:extLst>
              <a:ext uri="{FF2B5EF4-FFF2-40B4-BE49-F238E27FC236}">
                <a16:creationId xmlns:a16="http://schemas.microsoft.com/office/drawing/2014/main" id="{39E22854-876C-4BBB-9F66-6719EF17C0A4}"/>
              </a:ext>
            </a:extLst>
          </p:cNvPr>
          <p:cNvGraphicFramePr>
            <a:graphicFrameLocks noGrp="1"/>
          </p:cNvGraphicFramePr>
          <p:nvPr>
            <p:extLst>
              <p:ext uri="{D42A27DB-BD31-4B8C-83A1-F6EECF244321}">
                <p14:modId xmlns:p14="http://schemas.microsoft.com/office/powerpoint/2010/main" val="3193123222"/>
              </p:ext>
            </p:extLst>
          </p:nvPr>
        </p:nvGraphicFramePr>
        <p:xfrm>
          <a:off x="5766030" y="1776720"/>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0384888"/>
                  </a:ext>
                </a:extLst>
              </a:tr>
            </a:tbl>
          </a:graphicData>
        </a:graphic>
      </p:graphicFrame>
      <p:sp>
        <p:nvSpPr>
          <p:cNvPr id="6" name="TextBox 5">
            <a:extLst>
              <a:ext uri="{FF2B5EF4-FFF2-40B4-BE49-F238E27FC236}">
                <a16:creationId xmlns:a16="http://schemas.microsoft.com/office/drawing/2014/main" id="{3145D3FC-950D-4FF8-9DBF-779C808832FA}"/>
              </a:ext>
            </a:extLst>
          </p:cNvPr>
          <p:cNvSpPr txBox="1"/>
          <p:nvPr/>
        </p:nvSpPr>
        <p:spPr>
          <a:xfrm>
            <a:off x="5221543" y="1310105"/>
            <a:ext cx="2888974" cy="400110"/>
          </a:xfrm>
          <a:prstGeom prst="rect">
            <a:avLst/>
          </a:prstGeom>
          <a:noFill/>
        </p:spPr>
        <p:txBody>
          <a:bodyPr wrap="square" rtlCol="0">
            <a:spAutoFit/>
          </a:bodyPr>
          <a:lstStyle/>
          <a:p>
            <a:pPr>
              <a:spcAft>
                <a:spcPts val="1600"/>
              </a:spcAft>
            </a:pPr>
            <a:r>
              <a:rPr lang="en-IN" sz="2000" dirty="0">
                <a:solidFill>
                  <a:srgbClr val="434343"/>
                </a:solidFill>
                <a:latin typeface="Roboto"/>
              </a:rPr>
              <a:t>Step 1: Row reduction </a:t>
            </a:r>
          </a:p>
        </p:txBody>
      </p:sp>
      <p:graphicFrame>
        <p:nvGraphicFramePr>
          <p:cNvPr id="12" name="Table 11">
            <a:extLst>
              <a:ext uri="{FF2B5EF4-FFF2-40B4-BE49-F238E27FC236}">
                <a16:creationId xmlns:a16="http://schemas.microsoft.com/office/drawing/2014/main" id="{6661F1C1-2133-4998-9168-45F1D9CEA1AD}"/>
              </a:ext>
            </a:extLst>
          </p:cNvPr>
          <p:cNvGraphicFramePr>
            <a:graphicFrameLocks noGrp="1"/>
          </p:cNvGraphicFramePr>
          <p:nvPr>
            <p:extLst>
              <p:ext uri="{D42A27DB-BD31-4B8C-83A1-F6EECF244321}">
                <p14:modId xmlns:p14="http://schemas.microsoft.com/office/powerpoint/2010/main" val="1852525994"/>
              </p:ext>
            </p:extLst>
          </p:nvPr>
        </p:nvGraphicFramePr>
        <p:xfrm>
          <a:off x="9253089" y="1776720"/>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30384888"/>
                  </a:ext>
                </a:extLst>
              </a:tr>
            </a:tbl>
          </a:graphicData>
        </a:graphic>
      </p:graphicFrame>
      <p:sp>
        <p:nvSpPr>
          <p:cNvPr id="14" name="TextBox 13">
            <a:extLst>
              <a:ext uri="{FF2B5EF4-FFF2-40B4-BE49-F238E27FC236}">
                <a16:creationId xmlns:a16="http://schemas.microsoft.com/office/drawing/2014/main" id="{97BCAA4D-0615-4B9E-8E15-9533983C5780}"/>
              </a:ext>
            </a:extLst>
          </p:cNvPr>
          <p:cNvSpPr txBox="1"/>
          <p:nvPr/>
        </p:nvSpPr>
        <p:spPr>
          <a:xfrm>
            <a:off x="8596077" y="1310105"/>
            <a:ext cx="3114025" cy="400110"/>
          </a:xfrm>
          <a:prstGeom prst="rect">
            <a:avLst/>
          </a:prstGeom>
          <a:noFill/>
        </p:spPr>
        <p:txBody>
          <a:bodyPr wrap="square" rtlCol="0">
            <a:spAutoFit/>
          </a:bodyPr>
          <a:lstStyle/>
          <a:p>
            <a:pPr>
              <a:spcAft>
                <a:spcPts val="1600"/>
              </a:spcAft>
            </a:pPr>
            <a:r>
              <a:rPr lang="en-IN" sz="2000" dirty="0">
                <a:solidFill>
                  <a:srgbClr val="434343"/>
                </a:solidFill>
                <a:latin typeface="Roboto"/>
              </a:rPr>
              <a:t>Step 2: Column reduction </a:t>
            </a:r>
          </a:p>
        </p:txBody>
      </p:sp>
      <p:graphicFrame>
        <p:nvGraphicFramePr>
          <p:cNvPr id="15" name="Table 14">
            <a:extLst>
              <a:ext uri="{FF2B5EF4-FFF2-40B4-BE49-F238E27FC236}">
                <a16:creationId xmlns:a16="http://schemas.microsoft.com/office/drawing/2014/main" id="{6D5CC8A1-49E6-4CB2-AA33-AF74D210A21C}"/>
              </a:ext>
            </a:extLst>
          </p:cNvPr>
          <p:cNvGraphicFramePr>
            <a:graphicFrameLocks noGrp="1"/>
          </p:cNvGraphicFramePr>
          <p:nvPr>
            <p:extLst>
              <p:ext uri="{D42A27DB-BD31-4B8C-83A1-F6EECF244321}">
                <p14:modId xmlns:p14="http://schemas.microsoft.com/office/powerpoint/2010/main" val="3606733532"/>
              </p:ext>
            </p:extLst>
          </p:nvPr>
        </p:nvGraphicFramePr>
        <p:xfrm>
          <a:off x="3437243" y="1776720"/>
          <a:ext cx="450000" cy="1800000"/>
        </p:xfrm>
        <a:graphic>
          <a:graphicData uri="http://schemas.openxmlformats.org/drawingml/2006/table">
            <a:tbl>
              <a:tblPr firstRow="1" bandRow="1">
                <a:tableStyleId>{5940675A-B579-460E-94D1-54222C63F5DA}</a:tableStyleId>
              </a:tblPr>
              <a:tblGrid>
                <a:gridCol w="450000">
                  <a:extLst>
                    <a:ext uri="{9D8B030D-6E8A-4147-A177-3AD203B41FA5}">
                      <a16:colId xmlns:a16="http://schemas.microsoft.com/office/drawing/2014/main" val="83854683"/>
                    </a:ext>
                  </a:extLst>
                </a:gridCol>
              </a:tblGrid>
              <a:tr h="600000">
                <a:tc>
                  <a:txBody>
                    <a:bodyPr/>
                    <a:lstStyle/>
                    <a:p>
                      <a:pPr marL="0" algn="ctr" defTabSz="457200" rtl="0" eaLnBrk="1" latinLnBrk="0" hangingPunct="1"/>
                      <a:r>
                        <a:rPr lang="en-IN" sz="1600" kern="1200" dirty="0">
                          <a:solidFill>
                            <a:sysClr val="windowText" lastClr="000000"/>
                          </a:solidFill>
                          <a:latin typeface="+mn-lt"/>
                          <a:ea typeface="+mn-ea"/>
                          <a:cs typeface="+mn-cs"/>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893890726"/>
                  </a:ext>
                </a:extLst>
              </a:tr>
              <a:tr h="600000">
                <a:tc>
                  <a:txBody>
                    <a:bodyPr/>
                    <a:lstStyle/>
                    <a:p>
                      <a:pPr marL="0" algn="ctr" defTabSz="457200" rtl="0" eaLnBrk="1" latinLnBrk="0" hangingPunct="1"/>
                      <a:r>
                        <a:rPr lang="en-IN" sz="1600" kern="1200" dirty="0">
                          <a:solidFill>
                            <a:sysClr val="windowText" lastClr="000000"/>
                          </a:solidFill>
                          <a:latin typeface="+mn-lt"/>
                          <a:ea typeface="+mn-ea"/>
                          <a:cs typeface="+mn-cs"/>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57367853"/>
                  </a:ext>
                </a:extLst>
              </a:tr>
              <a:tr h="600000">
                <a:tc>
                  <a:txBody>
                    <a:bodyPr/>
                    <a:lstStyle/>
                    <a:p>
                      <a:pPr marL="0" algn="ctr" defTabSz="457200" rtl="0" eaLnBrk="1" latinLnBrk="0" hangingPunct="1"/>
                      <a:r>
                        <a:rPr lang="en-IN" sz="1600" kern="1200" dirty="0">
                          <a:solidFill>
                            <a:sysClr val="windowText" lastClr="000000"/>
                          </a:solidFill>
                          <a:latin typeface="+mn-lt"/>
                          <a:ea typeface="+mn-ea"/>
                          <a:cs typeface="+mn-cs"/>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4215233252"/>
                  </a:ext>
                </a:extLst>
              </a:tr>
            </a:tbl>
          </a:graphicData>
        </a:graphic>
      </p:graphicFrame>
      <p:graphicFrame>
        <p:nvGraphicFramePr>
          <p:cNvPr id="17" name="Table 16">
            <a:extLst>
              <a:ext uri="{FF2B5EF4-FFF2-40B4-BE49-F238E27FC236}">
                <a16:creationId xmlns:a16="http://schemas.microsoft.com/office/drawing/2014/main" id="{A3077A9A-7493-462C-B6C2-B070B6DF7034}"/>
              </a:ext>
            </a:extLst>
          </p:cNvPr>
          <p:cNvGraphicFramePr>
            <a:graphicFrameLocks noGrp="1"/>
          </p:cNvGraphicFramePr>
          <p:nvPr>
            <p:extLst>
              <p:ext uri="{D42A27DB-BD31-4B8C-83A1-F6EECF244321}">
                <p14:modId xmlns:p14="http://schemas.microsoft.com/office/powerpoint/2010/main" val="555309989"/>
              </p:ext>
            </p:extLst>
          </p:nvPr>
        </p:nvGraphicFramePr>
        <p:xfrm>
          <a:off x="5766030" y="3643313"/>
          <a:ext cx="1800000" cy="45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1731558717"/>
                    </a:ext>
                  </a:extLst>
                </a:gridCol>
                <a:gridCol w="600000">
                  <a:extLst>
                    <a:ext uri="{9D8B030D-6E8A-4147-A177-3AD203B41FA5}">
                      <a16:colId xmlns:a16="http://schemas.microsoft.com/office/drawing/2014/main" val="1172644594"/>
                    </a:ext>
                  </a:extLst>
                </a:gridCol>
                <a:gridCol w="600000">
                  <a:extLst>
                    <a:ext uri="{9D8B030D-6E8A-4147-A177-3AD203B41FA5}">
                      <a16:colId xmlns:a16="http://schemas.microsoft.com/office/drawing/2014/main" val="2515151120"/>
                    </a:ext>
                  </a:extLst>
                </a:gridCol>
              </a:tblGrid>
              <a:tr h="450000">
                <a:tc>
                  <a:txBody>
                    <a:bodyPr/>
                    <a:lstStyle/>
                    <a:p>
                      <a:pPr algn="ctr"/>
                      <a:r>
                        <a:rPr lang="en-IN" dirty="0">
                          <a:solidFill>
                            <a:sysClr val="windowText" lastClr="000000"/>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en-IN" dirty="0">
                          <a:solidFill>
                            <a:sysClr val="windowText" lastClr="000000"/>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ctr"/>
                      <a:r>
                        <a:rPr lang="en-IN" dirty="0">
                          <a:solidFill>
                            <a:sysClr val="windowText" lastClr="000000"/>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847049792"/>
                  </a:ext>
                </a:extLst>
              </a:tr>
            </a:tbl>
          </a:graphicData>
        </a:graphic>
      </p:graphicFrame>
      <p:graphicFrame>
        <p:nvGraphicFramePr>
          <p:cNvPr id="18" name="Table 17">
            <a:extLst>
              <a:ext uri="{FF2B5EF4-FFF2-40B4-BE49-F238E27FC236}">
                <a16:creationId xmlns:a16="http://schemas.microsoft.com/office/drawing/2014/main" id="{A55C2DA9-AF83-49E7-A8A1-8892A4143FFC}"/>
              </a:ext>
            </a:extLst>
          </p:cNvPr>
          <p:cNvGraphicFramePr>
            <a:graphicFrameLocks noGrp="1"/>
          </p:cNvGraphicFramePr>
          <p:nvPr>
            <p:extLst>
              <p:ext uri="{D42A27DB-BD31-4B8C-83A1-F6EECF244321}">
                <p14:modId xmlns:p14="http://schemas.microsoft.com/office/powerpoint/2010/main" val="740492369"/>
              </p:ext>
            </p:extLst>
          </p:nvPr>
        </p:nvGraphicFramePr>
        <p:xfrm>
          <a:off x="1558537" y="4710829"/>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0384888"/>
                  </a:ext>
                </a:extLst>
              </a:tr>
            </a:tbl>
          </a:graphicData>
        </a:graphic>
      </p:graphicFrame>
      <p:sp>
        <p:nvSpPr>
          <p:cNvPr id="19" name="TextBox 18">
            <a:extLst>
              <a:ext uri="{FF2B5EF4-FFF2-40B4-BE49-F238E27FC236}">
                <a16:creationId xmlns:a16="http://schemas.microsoft.com/office/drawing/2014/main" id="{794BB798-0053-46F3-AF3F-BE34DAF3B312}"/>
              </a:ext>
            </a:extLst>
          </p:cNvPr>
          <p:cNvSpPr txBox="1"/>
          <p:nvPr/>
        </p:nvSpPr>
        <p:spPr>
          <a:xfrm>
            <a:off x="388046" y="4278849"/>
            <a:ext cx="4146251" cy="400110"/>
          </a:xfrm>
          <a:prstGeom prst="rect">
            <a:avLst/>
          </a:prstGeom>
          <a:noFill/>
        </p:spPr>
        <p:txBody>
          <a:bodyPr wrap="square" rtlCol="0">
            <a:spAutoFit/>
          </a:bodyPr>
          <a:lstStyle/>
          <a:p>
            <a:pPr>
              <a:spcAft>
                <a:spcPts val="1600"/>
              </a:spcAft>
            </a:pPr>
            <a:r>
              <a:rPr lang="en-IN" sz="2000" dirty="0">
                <a:solidFill>
                  <a:srgbClr val="434343"/>
                </a:solidFill>
                <a:latin typeface="Roboto"/>
              </a:rPr>
              <a:t>Step 3: Test for optimal assignment</a:t>
            </a:r>
          </a:p>
        </p:txBody>
      </p:sp>
      <p:graphicFrame>
        <p:nvGraphicFramePr>
          <p:cNvPr id="20" name="Table 19">
            <a:extLst>
              <a:ext uri="{FF2B5EF4-FFF2-40B4-BE49-F238E27FC236}">
                <a16:creationId xmlns:a16="http://schemas.microsoft.com/office/drawing/2014/main" id="{1803EA47-19B7-4920-BAE4-7B4D383B7B0A}"/>
              </a:ext>
            </a:extLst>
          </p:cNvPr>
          <p:cNvGraphicFramePr>
            <a:graphicFrameLocks noGrp="1"/>
          </p:cNvGraphicFramePr>
          <p:nvPr>
            <p:extLst>
              <p:ext uri="{D42A27DB-BD31-4B8C-83A1-F6EECF244321}">
                <p14:modId xmlns:p14="http://schemas.microsoft.com/office/powerpoint/2010/main" val="2008034158"/>
              </p:ext>
            </p:extLst>
          </p:nvPr>
        </p:nvGraphicFramePr>
        <p:xfrm>
          <a:off x="9253089" y="4710829"/>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0384888"/>
                  </a:ext>
                </a:extLst>
              </a:tr>
            </a:tbl>
          </a:graphicData>
        </a:graphic>
      </p:graphicFrame>
      <p:sp>
        <p:nvSpPr>
          <p:cNvPr id="21" name="TextBox 20">
            <a:extLst>
              <a:ext uri="{FF2B5EF4-FFF2-40B4-BE49-F238E27FC236}">
                <a16:creationId xmlns:a16="http://schemas.microsoft.com/office/drawing/2014/main" id="{7B68EF3E-699F-477B-8841-FB069FC86E3D}"/>
              </a:ext>
            </a:extLst>
          </p:cNvPr>
          <p:cNvSpPr txBox="1"/>
          <p:nvPr/>
        </p:nvSpPr>
        <p:spPr>
          <a:xfrm>
            <a:off x="8596077" y="4278849"/>
            <a:ext cx="3114025" cy="400110"/>
          </a:xfrm>
          <a:prstGeom prst="rect">
            <a:avLst/>
          </a:prstGeom>
          <a:noFill/>
        </p:spPr>
        <p:txBody>
          <a:bodyPr wrap="square" rtlCol="0">
            <a:spAutoFit/>
          </a:bodyPr>
          <a:lstStyle/>
          <a:p>
            <a:pPr>
              <a:spcAft>
                <a:spcPts val="1600"/>
              </a:spcAft>
            </a:pPr>
            <a:r>
              <a:rPr lang="en-IN" sz="2000" dirty="0">
                <a:solidFill>
                  <a:srgbClr val="434343"/>
                </a:solidFill>
                <a:latin typeface="Roboto"/>
              </a:rPr>
              <a:t>Step 5: Final assignment</a:t>
            </a:r>
          </a:p>
        </p:txBody>
      </p:sp>
      <p:sp>
        <p:nvSpPr>
          <p:cNvPr id="22" name="TextBox 21">
            <a:extLst>
              <a:ext uri="{FF2B5EF4-FFF2-40B4-BE49-F238E27FC236}">
                <a16:creationId xmlns:a16="http://schemas.microsoft.com/office/drawing/2014/main" id="{FDF8D3EF-0C11-4E96-8208-79B9C5787222}"/>
              </a:ext>
            </a:extLst>
          </p:cNvPr>
          <p:cNvSpPr txBox="1"/>
          <p:nvPr/>
        </p:nvSpPr>
        <p:spPr>
          <a:xfrm>
            <a:off x="8110517" y="3727729"/>
            <a:ext cx="3669362" cy="400110"/>
          </a:xfrm>
          <a:prstGeom prst="rect">
            <a:avLst/>
          </a:prstGeom>
          <a:noFill/>
        </p:spPr>
        <p:txBody>
          <a:bodyPr wrap="square" rtlCol="0">
            <a:spAutoFit/>
          </a:bodyPr>
          <a:lstStyle/>
          <a:p>
            <a:pPr>
              <a:spcAft>
                <a:spcPts val="1600"/>
              </a:spcAft>
            </a:pPr>
            <a:r>
              <a:rPr lang="en-IN" sz="2000" dirty="0">
                <a:solidFill>
                  <a:srgbClr val="434343"/>
                </a:solidFill>
                <a:latin typeface="Roboto"/>
              </a:rPr>
              <a:t>Final cost = 15 + 20 + 10 = 45</a:t>
            </a:r>
          </a:p>
        </p:txBody>
      </p:sp>
      <p:graphicFrame>
        <p:nvGraphicFramePr>
          <p:cNvPr id="23" name="Table 22">
            <a:extLst>
              <a:ext uri="{FF2B5EF4-FFF2-40B4-BE49-F238E27FC236}">
                <a16:creationId xmlns:a16="http://schemas.microsoft.com/office/drawing/2014/main" id="{F005780C-0ADF-4694-AAF0-CE7DD21940ED}"/>
              </a:ext>
            </a:extLst>
          </p:cNvPr>
          <p:cNvGraphicFramePr>
            <a:graphicFrameLocks noGrp="1"/>
          </p:cNvGraphicFramePr>
          <p:nvPr>
            <p:extLst>
              <p:ext uri="{D42A27DB-BD31-4B8C-83A1-F6EECF244321}">
                <p14:modId xmlns:p14="http://schemas.microsoft.com/office/powerpoint/2010/main" val="665586468"/>
              </p:ext>
            </p:extLst>
          </p:nvPr>
        </p:nvGraphicFramePr>
        <p:xfrm>
          <a:off x="5766030" y="4710829"/>
          <a:ext cx="1800000" cy="1800000"/>
        </p:xfrm>
        <a:graphic>
          <a:graphicData uri="http://schemas.openxmlformats.org/drawingml/2006/table">
            <a:tbl>
              <a:tblPr firstRow="1" bandRow="1">
                <a:tableStyleId>{5940675A-B579-460E-94D1-54222C63F5DA}</a:tableStyleId>
              </a:tblPr>
              <a:tblGrid>
                <a:gridCol w="600000">
                  <a:extLst>
                    <a:ext uri="{9D8B030D-6E8A-4147-A177-3AD203B41FA5}">
                      <a16:colId xmlns:a16="http://schemas.microsoft.com/office/drawing/2014/main" val="4200621090"/>
                    </a:ext>
                  </a:extLst>
                </a:gridCol>
                <a:gridCol w="600000">
                  <a:extLst>
                    <a:ext uri="{9D8B030D-6E8A-4147-A177-3AD203B41FA5}">
                      <a16:colId xmlns:a16="http://schemas.microsoft.com/office/drawing/2014/main" val="3126062385"/>
                    </a:ext>
                  </a:extLst>
                </a:gridCol>
                <a:gridCol w="600000">
                  <a:extLst>
                    <a:ext uri="{9D8B030D-6E8A-4147-A177-3AD203B41FA5}">
                      <a16:colId xmlns:a16="http://schemas.microsoft.com/office/drawing/2014/main" val="2835397017"/>
                    </a:ext>
                  </a:extLst>
                </a:gridCol>
              </a:tblGrid>
              <a:tr h="600000">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89314506"/>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85479383"/>
                  </a:ext>
                </a:extLst>
              </a:tr>
              <a:tr h="600000">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IN" dirty="0">
                          <a:solidFill>
                            <a:schemeClr val="bg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30384888"/>
                  </a:ext>
                </a:extLst>
              </a:tr>
            </a:tbl>
          </a:graphicData>
        </a:graphic>
      </p:graphicFrame>
      <p:sp>
        <p:nvSpPr>
          <p:cNvPr id="24" name="TextBox 23">
            <a:extLst>
              <a:ext uri="{FF2B5EF4-FFF2-40B4-BE49-F238E27FC236}">
                <a16:creationId xmlns:a16="http://schemas.microsoft.com/office/drawing/2014/main" id="{9C5C5EDD-C663-4F8A-9F0B-1AB653B263EB}"/>
              </a:ext>
            </a:extLst>
          </p:cNvPr>
          <p:cNvSpPr txBox="1"/>
          <p:nvPr/>
        </p:nvSpPr>
        <p:spPr>
          <a:xfrm>
            <a:off x="5344453" y="4278849"/>
            <a:ext cx="2643155" cy="400110"/>
          </a:xfrm>
          <a:prstGeom prst="rect">
            <a:avLst/>
          </a:prstGeom>
          <a:noFill/>
        </p:spPr>
        <p:txBody>
          <a:bodyPr wrap="square" rtlCol="0">
            <a:spAutoFit/>
          </a:bodyPr>
          <a:lstStyle/>
          <a:p>
            <a:pPr>
              <a:spcAft>
                <a:spcPts val="1600"/>
              </a:spcAft>
            </a:pPr>
            <a:r>
              <a:rPr lang="en-IN" sz="2000" dirty="0">
                <a:solidFill>
                  <a:srgbClr val="434343"/>
                </a:solidFill>
                <a:latin typeface="Roboto"/>
              </a:rPr>
              <a:t>Step 4: Shifting zeros</a:t>
            </a:r>
          </a:p>
        </p:txBody>
      </p:sp>
      <p:sp>
        <p:nvSpPr>
          <p:cNvPr id="27" name="Oval 26">
            <a:extLst>
              <a:ext uri="{FF2B5EF4-FFF2-40B4-BE49-F238E27FC236}">
                <a16:creationId xmlns:a16="http://schemas.microsoft.com/office/drawing/2014/main" id="{69528A9A-C46F-48C7-A154-8E72185F2E55}"/>
              </a:ext>
            </a:extLst>
          </p:cNvPr>
          <p:cNvSpPr/>
          <p:nvPr/>
        </p:nvSpPr>
        <p:spPr>
          <a:xfrm>
            <a:off x="1561171" y="2390561"/>
            <a:ext cx="559177" cy="55399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F5A030AF-4A60-4D93-BE97-415D35324145}"/>
              </a:ext>
            </a:extLst>
          </p:cNvPr>
          <p:cNvSpPr/>
          <p:nvPr/>
        </p:nvSpPr>
        <p:spPr>
          <a:xfrm>
            <a:off x="2787874" y="1784268"/>
            <a:ext cx="559177" cy="55399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45BF31E3-9E6D-4DB9-9920-861F89E22FC0}"/>
              </a:ext>
            </a:extLst>
          </p:cNvPr>
          <p:cNvSpPr/>
          <p:nvPr/>
        </p:nvSpPr>
        <p:spPr>
          <a:xfrm>
            <a:off x="2181582" y="3012221"/>
            <a:ext cx="559177" cy="55399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121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down)">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500" fill="hold"/>
                                        <p:tgtEl>
                                          <p:spTgt spid="29"/>
                                        </p:tgtEl>
                                        <p:attrNameLst>
                                          <p:attrName>ppt_w</p:attrName>
                                        </p:attrNameLst>
                                      </p:cBhvr>
                                      <p:tavLst>
                                        <p:tav tm="0">
                                          <p:val>
                                            <p:fltVal val="0"/>
                                          </p:val>
                                        </p:tav>
                                        <p:tav tm="100000">
                                          <p:val>
                                            <p:strVal val="#ppt_w"/>
                                          </p:val>
                                        </p:tav>
                                      </p:tavLst>
                                    </p:anim>
                                    <p:anim calcmode="lin" valueType="num">
                                      <p:cBhvr>
                                        <p:cTn id="85" dur="500" fill="hold"/>
                                        <p:tgtEl>
                                          <p:spTgt spid="29"/>
                                        </p:tgtEl>
                                        <p:attrNameLst>
                                          <p:attrName>ppt_h</p:attrName>
                                        </p:attrNameLst>
                                      </p:cBhvr>
                                      <p:tavLst>
                                        <p:tav tm="0">
                                          <p:val>
                                            <p:fltVal val="0"/>
                                          </p:val>
                                        </p:tav>
                                        <p:tav tm="100000">
                                          <p:val>
                                            <p:strVal val="#ppt_h"/>
                                          </p:val>
                                        </p:tav>
                                      </p:tavLst>
                                    </p:anim>
                                    <p:animEffect transition="in" filter="fade">
                                      <p:cBhvr>
                                        <p:cTn id="86" dur="500"/>
                                        <p:tgtEl>
                                          <p:spTgt spid="29"/>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Effect transition="in" filter="fade">
                                      <p:cBhvr>
                                        <p:cTn id="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9" grpId="0"/>
      <p:bldP spid="21" grpId="0"/>
      <p:bldP spid="22" grpId="0"/>
      <p:bldP spid="24" grpId="0"/>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Loss function</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10793399" cy="4811574"/>
          </a:xfrm>
          <a:prstGeom prst="rect">
            <a:avLst/>
          </a:prstGeom>
          <a:noFill/>
        </p:spPr>
        <p:txBody>
          <a:bodyPr wrap="square" rtlCol="0">
            <a:spAutoFit/>
          </a:bodyPr>
          <a:lstStyle/>
          <a:p>
            <a:pPr lvl="0">
              <a:spcAft>
                <a:spcPts val="1600"/>
              </a:spcAft>
            </a:pPr>
            <a:r>
              <a:rPr lang="en-IN" sz="2000" dirty="0">
                <a:solidFill>
                  <a:srgbClr val="434343"/>
                </a:solidFill>
                <a:latin typeface="Roboto"/>
              </a:rPr>
              <a:t>Compute loss function for all the pairs matched through bipartite matching. </a:t>
            </a:r>
          </a:p>
          <a:p>
            <a:pPr lvl="0">
              <a:spcAft>
                <a:spcPts val="1600"/>
              </a:spcAft>
            </a:pPr>
            <a:r>
              <a:rPr lang="en-IN" sz="2000" dirty="0">
                <a:solidFill>
                  <a:srgbClr val="434343"/>
                </a:solidFill>
                <a:latin typeface="Roboto"/>
              </a:rPr>
              <a:t>The loss function i.e. Hungarian loss is a linear combination of class prediction loss and box loss. </a:t>
            </a:r>
          </a:p>
          <a:p>
            <a:pPr lvl="0">
              <a:spcAft>
                <a:spcPts val="1600"/>
              </a:spcAft>
            </a:pPr>
            <a:endParaRPr lang="en-IN" sz="2000" dirty="0">
              <a:solidFill>
                <a:srgbClr val="434343"/>
              </a:solidFill>
              <a:latin typeface="Roboto"/>
            </a:endParaRPr>
          </a:p>
          <a:p>
            <a:pPr lvl="0">
              <a:spcAft>
                <a:spcPts val="1600"/>
              </a:spcAft>
            </a:pPr>
            <a:r>
              <a:rPr lang="en-IN" sz="2000" dirty="0">
                <a:solidFill>
                  <a:srgbClr val="434343"/>
                </a:solidFill>
                <a:latin typeface="Roboto"/>
              </a:rPr>
              <a:t>The box loss is defined as linear combination of </a:t>
            </a:r>
            <a:r>
              <a:rPr lang="en-IN" sz="2000" i="1" dirty="0">
                <a:solidFill>
                  <a:srgbClr val="434343"/>
                </a:solidFill>
                <a:latin typeface="Roboto"/>
              </a:rPr>
              <a:t>l1</a:t>
            </a:r>
            <a:r>
              <a:rPr lang="en-IN" sz="2000" dirty="0">
                <a:solidFill>
                  <a:srgbClr val="434343"/>
                </a:solidFill>
                <a:latin typeface="Roboto"/>
              </a:rPr>
              <a:t> loss and </a:t>
            </a:r>
            <a:r>
              <a:rPr lang="en-IN" sz="2000" dirty="0" err="1">
                <a:solidFill>
                  <a:srgbClr val="434343"/>
                </a:solidFill>
                <a:latin typeface="Roboto"/>
              </a:rPr>
              <a:t>GIoU</a:t>
            </a:r>
            <a:r>
              <a:rPr lang="en-IN" sz="2000" dirty="0">
                <a:solidFill>
                  <a:srgbClr val="434343"/>
                </a:solidFill>
                <a:latin typeface="Roboto"/>
              </a:rPr>
              <a:t> loss</a:t>
            </a:r>
          </a:p>
          <a:p>
            <a:pPr lvl="0">
              <a:spcAft>
                <a:spcPts val="1600"/>
              </a:spcAft>
            </a:pPr>
            <a:endParaRPr lang="en-IN" sz="2000" dirty="0">
              <a:solidFill>
                <a:srgbClr val="434343"/>
              </a:solidFill>
              <a:latin typeface="Roboto"/>
            </a:endParaRPr>
          </a:p>
          <a:p>
            <a:pPr lvl="0">
              <a:spcAft>
                <a:spcPts val="1600"/>
              </a:spcAft>
            </a:pPr>
            <a:r>
              <a:rPr lang="en-IN" sz="2000" dirty="0">
                <a:solidFill>
                  <a:srgbClr val="434343"/>
                </a:solidFill>
                <a:latin typeface="Roboto"/>
              </a:rPr>
              <a:t>Generalized Intersection of Union loss,</a:t>
            </a:r>
          </a:p>
          <a:p>
            <a:pPr lvl="0">
              <a:spcAft>
                <a:spcPts val="1600"/>
              </a:spcAft>
            </a:pPr>
            <a:endParaRPr lang="en-IN" sz="2000" dirty="0">
              <a:solidFill>
                <a:srgbClr val="434343"/>
              </a:solidFill>
              <a:latin typeface="Roboto"/>
            </a:endParaRPr>
          </a:p>
          <a:p>
            <a:pPr lvl="0">
              <a:spcAft>
                <a:spcPts val="1600"/>
              </a:spcAft>
            </a:pPr>
            <a:endParaRPr lang="en-IN" sz="2000" dirty="0">
              <a:solidFill>
                <a:srgbClr val="434343"/>
              </a:solidFill>
              <a:latin typeface="Roboto"/>
            </a:endParaRPr>
          </a:p>
          <a:p>
            <a:pPr lvl="0">
              <a:spcAft>
                <a:spcPts val="1600"/>
              </a:spcAft>
            </a:pPr>
            <a:endParaRPr lang="en-IN" sz="2000" dirty="0">
              <a:solidFill>
                <a:srgbClr val="434343"/>
              </a:solidFill>
              <a:latin typeface="Roboto"/>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pic>
        <p:nvPicPr>
          <p:cNvPr id="4" name="Picture 3">
            <a:extLst>
              <a:ext uri="{FF2B5EF4-FFF2-40B4-BE49-F238E27FC236}">
                <a16:creationId xmlns:a16="http://schemas.microsoft.com/office/drawing/2014/main" id="{5157A799-D66E-43E8-8223-FF59E8C88547}"/>
              </a:ext>
            </a:extLst>
          </p:cNvPr>
          <p:cNvPicPr>
            <a:picLocks noChangeAspect="1"/>
          </p:cNvPicPr>
          <p:nvPr/>
        </p:nvPicPr>
        <p:blipFill>
          <a:blip r:embed="rId2"/>
          <a:stretch>
            <a:fillRect/>
          </a:stretch>
        </p:blipFill>
        <p:spPr>
          <a:xfrm>
            <a:off x="2371467" y="2241386"/>
            <a:ext cx="7305675" cy="866775"/>
          </a:xfrm>
          <a:prstGeom prst="rect">
            <a:avLst/>
          </a:prstGeom>
        </p:spPr>
      </p:pic>
      <p:pic>
        <p:nvPicPr>
          <p:cNvPr id="5" name="Picture 4">
            <a:extLst>
              <a:ext uri="{FF2B5EF4-FFF2-40B4-BE49-F238E27FC236}">
                <a16:creationId xmlns:a16="http://schemas.microsoft.com/office/drawing/2014/main" id="{FC3E2E61-1906-447C-9EF1-898E8E8ACABB}"/>
              </a:ext>
            </a:extLst>
          </p:cNvPr>
          <p:cNvPicPr>
            <a:picLocks noChangeAspect="1"/>
          </p:cNvPicPr>
          <p:nvPr/>
        </p:nvPicPr>
        <p:blipFill>
          <a:blip r:embed="rId3"/>
          <a:stretch>
            <a:fillRect/>
          </a:stretch>
        </p:blipFill>
        <p:spPr>
          <a:xfrm>
            <a:off x="3287425" y="3668787"/>
            <a:ext cx="4238625" cy="361950"/>
          </a:xfrm>
          <a:prstGeom prst="rect">
            <a:avLst/>
          </a:prstGeom>
        </p:spPr>
      </p:pic>
      <p:pic>
        <p:nvPicPr>
          <p:cNvPr id="7" name="Picture 6">
            <a:extLst>
              <a:ext uri="{FF2B5EF4-FFF2-40B4-BE49-F238E27FC236}">
                <a16:creationId xmlns:a16="http://schemas.microsoft.com/office/drawing/2014/main" id="{19D4FC87-4C5F-46E1-B71E-FE8503C9CE86}"/>
              </a:ext>
            </a:extLst>
          </p:cNvPr>
          <p:cNvPicPr>
            <a:picLocks noChangeAspect="1"/>
          </p:cNvPicPr>
          <p:nvPr/>
        </p:nvPicPr>
        <p:blipFill>
          <a:blip r:embed="rId4"/>
          <a:stretch>
            <a:fillRect/>
          </a:stretch>
        </p:blipFill>
        <p:spPr>
          <a:xfrm>
            <a:off x="2928937" y="4631634"/>
            <a:ext cx="6334125" cy="914400"/>
          </a:xfrm>
          <a:prstGeom prst="rect">
            <a:avLst/>
          </a:prstGeom>
        </p:spPr>
      </p:pic>
    </p:spTree>
    <p:extLst>
      <p:ext uri="{BB962C8B-B14F-4D97-AF65-F5344CB8AC3E}">
        <p14:creationId xmlns:p14="http://schemas.microsoft.com/office/powerpoint/2010/main" val="1943983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77626" y="966851"/>
            <a:ext cx="6889930" cy="4626864"/>
          </a:xfrm>
          <a:effectLst/>
        </p:spPr>
        <p:txBody>
          <a:bodyPr vert="horz" lIns="91440" tIns="45720" rIns="91440" bIns="45720" rtlCol="0" anchor="ctr" anchorCtr="0">
            <a:normAutofit/>
          </a:bodyPr>
          <a:lstStyle/>
          <a:p>
            <a:pPr algn="l"/>
            <a:r>
              <a:rPr lang="en-US" sz="5000" dirty="0"/>
              <a:t>DETR architecture</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22799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Table of Contents</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8" y="1311966"/>
            <a:ext cx="11022782" cy="4626908"/>
          </a:xfrm>
          <a:prstGeom prst="rect">
            <a:avLst/>
          </a:prstGeom>
          <a:noFill/>
        </p:spPr>
        <p:txBody>
          <a:bodyPr wrap="square" rtlCol="0">
            <a:spAutoFit/>
          </a:bodyPr>
          <a:lstStyle/>
          <a:p>
            <a:pPr marL="342900" indent="-342900">
              <a:spcAft>
                <a:spcPts val="1000"/>
              </a:spcAft>
              <a:buFont typeface="Arial" panose="020B0604020202020204" pitchFamily="34" charset="0"/>
              <a:buChar char="•"/>
            </a:pPr>
            <a:r>
              <a:rPr lang="en-IN" sz="2400" dirty="0">
                <a:solidFill>
                  <a:srgbClr val="434343"/>
                </a:solidFill>
                <a:latin typeface="Roboto"/>
              </a:rPr>
              <a:t>Introduction</a:t>
            </a:r>
          </a:p>
          <a:p>
            <a:pPr marL="342900" indent="-342900">
              <a:spcAft>
                <a:spcPts val="1000"/>
              </a:spcAft>
              <a:buFont typeface="Arial" panose="020B0604020202020204" pitchFamily="34" charset="0"/>
              <a:buChar char="•"/>
            </a:pPr>
            <a:r>
              <a:rPr lang="en-IN" sz="2400" dirty="0">
                <a:solidFill>
                  <a:srgbClr val="434343"/>
                </a:solidFill>
                <a:latin typeface="Roboto"/>
              </a:rPr>
              <a:t>DETR framework</a:t>
            </a:r>
          </a:p>
          <a:p>
            <a:pPr marL="342900" indent="-342900">
              <a:spcAft>
                <a:spcPts val="1000"/>
              </a:spcAft>
              <a:buFont typeface="Arial" panose="020B0604020202020204" pitchFamily="34" charset="0"/>
              <a:buChar char="•"/>
            </a:pPr>
            <a:r>
              <a:rPr lang="en-IN" sz="2400" dirty="0">
                <a:solidFill>
                  <a:srgbClr val="434343"/>
                </a:solidFill>
                <a:latin typeface="Roboto"/>
              </a:rPr>
              <a:t>DETR model</a:t>
            </a:r>
          </a:p>
          <a:p>
            <a:pPr marL="800100" lvl="1" indent="-342900">
              <a:spcAft>
                <a:spcPts val="1000"/>
              </a:spcAft>
              <a:buFont typeface="Arial" panose="020B0604020202020204" pitchFamily="34" charset="0"/>
              <a:buChar char="•"/>
            </a:pPr>
            <a:r>
              <a:rPr lang="en-IN" sz="2400" dirty="0">
                <a:solidFill>
                  <a:srgbClr val="434343"/>
                </a:solidFill>
                <a:latin typeface="Roboto"/>
              </a:rPr>
              <a:t>Bipartite matching loss</a:t>
            </a:r>
          </a:p>
          <a:p>
            <a:pPr marL="800100" lvl="1" indent="-342900">
              <a:spcAft>
                <a:spcPts val="1000"/>
              </a:spcAft>
              <a:buFont typeface="Arial" panose="020B0604020202020204" pitchFamily="34" charset="0"/>
              <a:buChar char="•"/>
            </a:pPr>
            <a:r>
              <a:rPr lang="en-IN" sz="2400" dirty="0">
                <a:solidFill>
                  <a:srgbClr val="434343"/>
                </a:solidFill>
                <a:latin typeface="Roboto"/>
              </a:rPr>
              <a:t>DETR architecture </a:t>
            </a:r>
          </a:p>
          <a:p>
            <a:pPr marL="342900" indent="-342900">
              <a:spcAft>
                <a:spcPts val="1000"/>
              </a:spcAft>
              <a:buFont typeface="Arial" panose="020B0604020202020204" pitchFamily="34" charset="0"/>
              <a:buChar char="•"/>
            </a:pPr>
            <a:r>
              <a:rPr lang="en-IN" sz="2400" dirty="0">
                <a:solidFill>
                  <a:srgbClr val="434343"/>
                </a:solidFill>
                <a:latin typeface="Roboto"/>
              </a:rPr>
              <a:t>Results</a:t>
            </a:r>
          </a:p>
          <a:p>
            <a:pPr marL="342900" indent="-342900">
              <a:spcAft>
                <a:spcPts val="1000"/>
              </a:spcAft>
              <a:buFont typeface="Arial" panose="020B0604020202020204" pitchFamily="34" charset="0"/>
              <a:buChar char="•"/>
            </a:pPr>
            <a:r>
              <a:rPr lang="en-IN" sz="2400" dirty="0">
                <a:solidFill>
                  <a:srgbClr val="434343"/>
                </a:solidFill>
                <a:latin typeface="Roboto"/>
              </a:rPr>
              <a:t>Panoptic segmentation</a:t>
            </a:r>
          </a:p>
          <a:p>
            <a:pPr marL="342900" indent="-342900">
              <a:spcAft>
                <a:spcPts val="1000"/>
              </a:spcAft>
              <a:buFont typeface="Arial" panose="020B0604020202020204" pitchFamily="34" charset="0"/>
              <a:buChar char="•"/>
            </a:pPr>
            <a:r>
              <a:rPr lang="en-IN" sz="2400" dirty="0">
                <a:solidFill>
                  <a:srgbClr val="434343"/>
                </a:solidFill>
                <a:latin typeface="Roboto"/>
              </a:rPr>
              <a:t>Code demo</a:t>
            </a:r>
          </a:p>
          <a:p>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3738345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DETR architecture </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10793399" cy="2451953"/>
          </a:xfrm>
          <a:prstGeom prst="rect">
            <a:avLst/>
          </a:prstGeom>
          <a:noFill/>
        </p:spPr>
        <p:txBody>
          <a:bodyPr wrap="square" rtlCol="0">
            <a:spAutoFit/>
          </a:bodyPr>
          <a:lstStyle/>
          <a:p>
            <a:pPr lvl="0">
              <a:spcAft>
                <a:spcPts val="600"/>
              </a:spcAft>
            </a:pPr>
            <a:r>
              <a:rPr lang="en-IN" sz="2000" dirty="0">
                <a:solidFill>
                  <a:srgbClr val="434343"/>
                </a:solidFill>
                <a:latin typeface="Roboto"/>
              </a:rPr>
              <a:t>The three main ingredients of the DETR architecture are, </a:t>
            </a:r>
          </a:p>
          <a:p>
            <a:pPr marL="457200" lvl="0" indent="-457200">
              <a:spcAft>
                <a:spcPts val="600"/>
              </a:spcAft>
              <a:buFont typeface="+mj-lt"/>
              <a:buAutoNum type="arabicPeriod"/>
            </a:pPr>
            <a:r>
              <a:rPr lang="en-IN" sz="2000" dirty="0">
                <a:solidFill>
                  <a:srgbClr val="434343"/>
                </a:solidFill>
                <a:latin typeface="Roboto"/>
              </a:rPr>
              <a:t>CNN backbone</a:t>
            </a:r>
          </a:p>
          <a:p>
            <a:pPr marL="457200" lvl="0" indent="-457200">
              <a:spcAft>
                <a:spcPts val="600"/>
              </a:spcAft>
              <a:buFont typeface="+mj-lt"/>
              <a:buAutoNum type="arabicPeriod"/>
            </a:pPr>
            <a:r>
              <a:rPr lang="en-IN" sz="2000" dirty="0">
                <a:solidFill>
                  <a:srgbClr val="434343"/>
                </a:solidFill>
                <a:latin typeface="Roboto"/>
              </a:rPr>
              <a:t>Encoder-Decoder Transformer</a:t>
            </a:r>
          </a:p>
          <a:p>
            <a:pPr marL="457200" lvl="0" indent="-457200">
              <a:spcAft>
                <a:spcPts val="600"/>
              </a:spcAft>
              <a:buFont typeface="+mj-lt"/>
              <a:buAutoNum type="arabicPeriod"/>
            </a:pPr>
            <a:r>
              <a:rPr lang="en-IN" sz="2000" dirty="0">
                <a:solidFill>
                  <a:srgbClr val="434343"/>
                </a:solidFill>
                <a:latin typeface="Roboto"/>
              </a:rPr>
              <a:t>Simple Feed Forward Network (FFN)</a:t>
            </a:r>
          </a:p>
          <a:p>
            <a:pPr lvl="0">
              <a:spcAft>
                <a:spcPts val="1600"/>
              </a:spcAft>
            </a:pPr>
            <a:endParaRPr lang="en-IN" sz="2000" dirty="0">
              <a:solidFill>
                <a:srgbClr val="434343"/>
              </a:solidFill>
              <a:latin typeface="Roboto"/>
            </a:endParaRPr>
          </a:p>
          <a:p>
            <a:pPr lvl="0">
              <a:spcAft>
                <a:spcPts val="1600"/>
              </a:spcAft>
            </a:pPr>
            <a:endParaRPr lang="en-IN" sz="2000" dirty="0">
              <a:solidFill>
                <a:srgbClr val="434343"/>
              </a:solidFill>
              <a:latin typeface="Roboto"/>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pic>
        <p:nvPicPr>
          <p:cNvPr id="2" name="Picture 1">
            <a:extLst>
              <a:ext uri="{FF2B5EF4-FFF2-40B4-BE49-F238E27FC236}">
                <a16:creationId xmlns:a16="http://schemas.microsoft.com/office/drawing/2014/main" id="{90EFA19E-9B8B-4A3D-8459-B249E62C17CC}"/>
              </a:ext>
            </a:extLst>
          </p:cNvPr>
          <p:cNvPicPr>
            <a:picLocks noChangeAspect="1"/>
          </p:cNvPicPr>
          <p:nvPr/>
        </p:nvPicPr>
        <p:blipFill>
          <a:blip r:embed="rId3"/>
          <a:stretch>
            <a:fillRect/>
          </a:stretch>
        </p:blipFill>
        <p:spPr>
          <a:xfrm>
            <a:off x="1271331" y="3079059"/>
            <a:ext cx="9505950" cy="2466975"/>
          </a:xfrm>
          <a:prstGeom prst="rect">
            <a:avLst/>
          </a:prstGeom>
          <a:ln>
            <a:solidFill>
              <a:schemeClr val="bg1"/>
            </a:solidFill>
          </a:ln>
        </p:spPr>
      </p:pic>
    </p:spTree>
    <p:extLst>
      <p:ext uri="{BB962C8B-B14F-4D97-AF65-F5344CB8AC3E}">
        <p14:creationId xmlns:p14="http://schemas.microsoft.com/office/powerpoint/2010/main" val="2102695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Encoder-Decoder Transformer</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5333216" y="1311966"/>
            <a:ext cx="5919366" cy="5401479"/>
          </a:xfrm>
          <a:prstGeom prst="rect">
            <a:avLst/>
          </a:prstGeom>
          <a:noFill/>
        </p:spPr>
        <p:txBody>
          <a:bodyPr wrap="square" rtlCol="0">
            <a:spAutoFit/>
          </a:bodyPr>
          <a:lstStyle/>
          <a:p>
            <a:pPr marL="457200" lvl="0" indent="-457200">
              <a:spcAft>
                <a:spcPts val="200"/>
              </a:spcAft>
              <a:buFont typeface="+mj-lt"/>
              <a:buAutoNum type="arabicPeriod"/>
            </a:pPr>
            <a:r>
              <a:rPr lang="en-IN" sz="2000" dirty="0">
                <a:solidFill>
                  <a:srgbClr val="434343"/>
                </a:solidFill>
                <a:latin typeface="Roboto"/>
              </a:rPr>
              <a:t>DETR uses a conventional CNN backbone to learn a 2D representation of an input image.</a:t>
            </a:r>
          </a:p>
          <a:p>
            <a:pPr marL="457200" lvl="0" indent="-457200">
              <a:spcAft>
                <a:spcPts val="200"/>
              </a:spcAft>
              <a:buFont typeface="+mj-lt"/>
              <a:buAutoNum type="arabicPeriod"/>
            </a:pPr>
            <a:r>
              <a:rPr lang="en-IN" sz="2000" dirty="0">
                <a:solidFill>
                  <a:srgbClr val="434343"/>
                </a:solidFill>
                <a:latin typeface="Roboto"/>
              </a:rPr>
              <a:t>The model flattens it and supplements it with a positional encoding before passing it into a transformer encoder. Each encoder layer has a standard architecture with multi-head self attention unit and FFN. </a:t>
            </a:r>
          </a:p>
          <a:p>
            <a:pPr marL="457200" lvl="0" indent="-457200">
              <a:spcAft>
                <a:spcPts val="200"/>
              </a:spcAft>
              <a:buFont typeface="+mj-lt"/>
              <a:buAutoNum type="arabicPeriod"/>
            </a:pPr>
            <a:r>
              <a:rPr lang="en-IN" sz="2000" dirty="0">
                <a:solidFill>
                  <a:srgbClr val="434343"/>
                </a:solidFill>
                <a:latin typeface="Roboto"/>
              </a:rPr>
              <a:t>A transformer decoder then takes as input a small fixed number of learned positional embeddings, which we call object queries, and additionally attends to the encoder output. Standard architecture but with parallel decoding. </a:t>
            </a:r>
          </a:p>
          <a:p>
            <a:pPr marL="457200" lvl="0" indent="-457200">
              <a:spcAft>
                <a:spcPts val="200"/>
              </a:spcAft>
              <a:buFont typeface="+mj-lt"/>
              <a:buAutoNum type="arabicPeriod"/>
            </a:pPr>
            <a:r>
              <a:rPr lang="en-IN" sz="2000" dirty="0">
                <a:solidFill>
                  <a:srgbClr val="434343"/>
                </a:solidFill>
                <a:latin typeface="Roboto"/>
              </a:rPr>
              <a:t>We pass each output embedding of the decoder to a shared feed forward network (FFN) that predicts either a detection (class and bounding box) or a “no object” class.</a:t>
            </a:r>
          </a:p>
        </p:txBody>
      </p:sp>
      <p:sp>
        <p:nvSpPr>
          <p:cNvPr id="13" name="Rectangle 12">
            <a:extLst>
              <a:ext uri="{FF2B5EF4-FFF2-40B4-BE49-F238E27FC236}">
                <a16:creationId xmlns:a16="http://schemas.microsoft.com/office/drawing/2014/main" id="{E54BC570-2052-4162-B0D9-E3A4090DA28C}"/>
              </a:ext>
            </a:extLst>
          </p:cNvPr>
          <p:cNvSpPr/>
          <p:nvPr/>
        </p:nvSpPr>
        <p:spPr>
          <a:xfrm>
            <a:off x="10809992" y="6240062"/>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pic>
        <p:nvPicPr>
          <p:cNvPr id="4" name="Picture 3">
            <a:extLst>
              <a:ext uri="{FF2B5EF4-FFF2-40B4-BE49-F238E27FC236}">
                <a16:creationId xmlns:a16="http://schemas.microsoft.com/office/drawing/2014/main" id="{32181F21-60C0-4377-A6A2-FAD6CE585ECA}"/>
              </a:ext>
            </a:extLst>
          </p:cNvPr>
          <p:cNvPicPr>
            <a:picLocks noChangeAspect="1"/>
          </p:cNvPicPr>
          <p:nvPr/>
        </p:nvPicPr>
        <p:blipFill>
          <a:blip r:embed="rId2"/>
          <a:stretch>
            <a:fillRect/>
          </a:stretch>
        </p:blipFill>
        <p:spPr>
          <a:xfrm>
            <a:off x="390871" y="1311966"/>
            <a:ext cx="4791606" cy="5205095"/>
          </a:xfrm>
          <a:prstGeom prst="rect">
            <a:avLst/>
          </a:prstGeom>
          <a:ln>
            <a:solidFill>
              <a:schemeClr val="bg1"/>
            </a:solidFill>
          </a:ln>
        </p:spPr>
      </p:pic>
    </p:spTree>
    <p:extLst>
      <p:ext uri="{BB962C8B-B14F-4D97-AF65-F5344CB8AC3E}">
        <p14:creationId xmlns:p14="http://schemas.microsoft.com/office/powerpoint/2010/main" val="202487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C3B99-F9EB-48A8-BA60-07B2A9A06503}"/>
              </a:ext>
            </a:extLst>
          </p:cNvPr>
          <p:cNvPicPr>
            <a:picLocks noChangeAspect="1"/>
          </p:cNvPicPr>
          <p:nvPr/>
        </p:nvPicPr>
        <p:blipFill>
          <a:blip r:embed="rId2"/>
          <a:stretch>
            <a:fillRect/>
          </a:stretch>
        </p:blipFill>
        <p:spPr>
          <a:xfrm>
            <a:off x="685801" y="1410485"/>
            <a:ext cx="7391400" cy="4685515"/>
          </a:xfrm>
          <a:prstGeom prst="rect">
            <a:avLst/>
          </a:prstGeom>
        </p:spPr>
      </p:pic>
      <p:pic>
        <p:nvPicPr>
          <p:cNvPr id="2" name="Picture 1">
            <a:extLst>
              <a:ext uri="{FF2B5EF4-FFF2-40B4-BE49-F238E27FC236}">
                <a16:creationId xmlns:a16="http://schemas.microsoft.com/office/drawing/2014/main" id="{0E2FEC67-89FA-4012-B233-18B25B428C3E}"/>
              </a:ext>
            </a:extLst>
          </p:cNvPr>
          <p:cNvPicPr>
            <a:picLocks noChangeAspect="1"/>
          </p:cNvPicPr>
          <p:nvPr/>
        </p:nvPicPr>
        <p:blipFill>
          <a:blip r:embed="rId3"/>
          <a:stretch>
            <a:fillRect/>
          </a:stretch>
        </p:blipFill>
        <p:spPr>
          <a:xfrm>
            <a:off x="7029451" y="348710"/>
            <a:ext cx="4171950" cy="6160580"/>
          </a:xfrm>
          <a:prstGeom prst="rect">
            <a:avLst/>
          </a:prstGeom>
        </p:spPr>
      </p:pic>
    </p:spTree>
    <p:extLst>
      <p:ext uri="{BB962C8B-B14F-4D97-AF65-F5344CB8AC3E}">
        <p14:creationId xmlns:p14="http://schemas.microsoft.com/office/powerpoint/2010/main" val="336565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Transformer – Encoder layer</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521207" y="1280374"/>
            <a:ext cx="5919366" cy="3170099"/>
          </a:xfrm>
          <a:prstGeom prst="rect">
            <a:avLst/>
          </a:prstGeom>
          <a:noFill/>
        </p:spPr>
        <p:txBody>
          <a:bodyPr wrap="square" rtlCol="0">
            <a:spAutoFit/>
          </a:bodyPr>
          <a:lstStyle/>
          <a:p>
            <a:pPr lvl="0">
              <a:spcAft>
                <a:spcPts val="1200"/>
              </a:spcAft>
            </a:pPr>
            <a:r>
              <a:rPr lang="en-IN" sz="2000" dirty="0">
                <a:solidFill>
                  <a:srgbClr val="434343"/>
                </a:solidFill>
                <a:latin typeface="Roboto"/>
              </a:rPr>
              <a:t>The Encoders layers job is to map all input sequences into an abstract continuous representation that holds the learned information for that entire sequence.</a:t>
            </a:r>
          </a:p>
          <a:p>
            <a:pPr lvl="0">
              <a:spcAft>
                <a:spcPts val="1200"/>
              </a:spcAft>
            </a:pPr>
            <a:r>
              <a:rPr lang="en-IN" sz="2000" dirty="0">
                <a:solidFill>
                  <a:srgbClr val="434343"/>
                </a:solidFill>
                <a:latin typeface="Roboto"/>
              </a:rPr>
              <a:t>It contains : </a:t>
            </a:r>
          </a:p>
          <a:p>
            <a:pPr marL="342900" lvl="0" indent="-342900">
              <a:spcAft>
                <a:spcPts val="1200"/>
              </a:spcAft>
              <a:buFont typeface="Arial" panose="020B0604020202020204" pitchFamily="34" charset="0"/>
              <a:buChar char="•"/>
            </a:pPr>
            <a:r>
              <a:rPr lang="en-IN" sz="2000" dirty="0">
                <a:solidFill>
                  <a:srgbClr val="434343"/>
                </a:solidFill>
                <a:latin typeface="Roboto"/>
              </a:rPr>
              <a:t>Multi-head Attention</a:t>
            </a:r>
          </a:p>
          <a:p>
            <a:pPr marL="342900" lvl="0" indent="-342900">
              <a:spcAft>
                <a:spcPts val="1200"/>
              </a:spcAft>
              <a:buFont typeface="Arial" panose="020B0604020202020204" pitchFamily="34" charset="0"/>
              <a:buChar char="•"/>
            </a:pPr>
            <a:r>
              <a:rPr lang="en-IN" sz="2000" dirty="0">
                <a:solidFill>
                  <a:srgbClr val="434343"/>
                </a:solidFill>
                <a:latin typeface="Roboto"/>
              </a:rPr>
              <a:t>FFN</a:t>
            </a:r>
          </a:p>
          <a:p>
            <a:pPr marL="342900" lvl="0" indent="-342900">
              <a:spcAft>
                <a:spcPts val="1200"/>
              </a:spcAft>
              <a:buFont typeface="Arial" panose="020B0604020202020204" pitchFamily="34" charset="0"/>
              <a:buChar char="•"/>
            </a:pPr>
            <a:r>
              <a:rPr lang="en-IN" sz="2000" dirty="0">
                <a:solidFill>
                  <a:srgbClr val="434343"/>
                </a:solidFill>
                <a:latin typeface="Roboto"/>
              </a:rPr>
              <a:t>Layer normalization and residual connections. </a:t>
            </a:r>
          </a:p>
        </p:txBody>
      </p:sp>
      <p:sp>
        <p:nvSpPr>
          <p:cNvPr id="13" name="Rectangle 12">
            <a:extLst>
              <a:ext uri="{FF2B5EF4-FFF2-40B4-BE49-F238E27FC236}">
                <a16:creationId xmlns:a16="http://schemas.microsoft.com/office/drawing/2014/main" id="{E54BC570-2052-4162-B0D9-E3A4090DA28C}"/>
              </a:ext>
            </a:extLst>
          </p:cNvPr>
          <p:cNvSpPr/>
          <p:nvPr/>
        </p:nvSpPr>
        <p:spPr>
          <a:xfrm>
            <a:off x="10809992" y="6240062"/>
            <a:ext cx="885179" cy="276999"/>
          </a:xfrm>
          <a:prstGeom prst="rect">
            <a:avLst/>
          </a:prstGeom>
        </p:spPr>
        <p:txBody>
          <a:bodyPr wrap="none">
            <a:spAutoFit/>
          </a:bodyPr>
          <a:lstStyle/>
          <a:p>
            <a:r>
              <a:rPr lang="en-IN" sz="1200" dirty="0">
                <a:solidFill>
                  <a:srgbClr val="151515"/>
                </a:solidFill>
                <a:latin typeface="Roboto"/>
              </a:rPr>
              <a:t>Source [7]</a:t>
            </a:r>
            <a:endParaRPr lang="en-IN" sz="1200" dirty="0"/>
          </a:p>
        </p:txBody>
      </p:sp>
      <p:pic>
        <p:nvPicPr>
          <p:cNvPr id="2" name="Picture 1">
            <a:extLst>
              <a:ext uri="{FF2B5EF4-FFF2-40B4-BE49-F238E27FC236}">
                <a16:creationId xmlns:a16="http://schemas.microsoft.com/office/drawing/2014/main" id="{CB81618D-B7AB-4AA3-BEB2-D74B202C2C4A}"/>
              </a:ext>
            </a:extLst>
          </p:cNvPr>
          <p:cNvPicPr>
            <a:picLocks noChangeAspect="1"/>
          </p:cNvPicPr>
          <p:nvPr/>
        </p:nvPicPr>
        <p:blipFill>
          <a:blip r:embed="rId2"/>
          <a:stretch>
            <a:fillRect/>
          </a:stretch>
        </p:blipFill>
        <p:spPr>
          <a:xfrm>
            <a:off x="6460976" y="1280374"/>
            <a:ext cx="4496584" cy="4990890"/>
          </a:xfrm>
          <a:prstGeom prst="rect">
            <a:avLst/>
          </a:prstGeom>
        </p:spPr>
      </p:pic>
    </p:spTree>
    <p:extLst>
      <p:ext uri="{BB962C8B-B14F-4D97-AF65-F5344CB8AC3E}">
        <p14:creationId xmlns:p14="http://schemas.microsoft.com/office/powerpoint/2010/main" val="4162712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Multi-headed Attention</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521207" y="1280374"/>
            <a:ext cx="5919366" cy="2554545"/>
          </a:xfrm>
          <a:prstGeom prst="rect">
            <a:avLst/>
          </a:prstGeom>
          <a:noFill/>
        </p:spPr>
        <p:txBody>
          <a:bodyPr wrap="square" rtlCol="0">
            <a:spAutoFit/>
          </a:bodyPr>
          <a:lstStyle/>
          <a:p>
            <a:pPr lvl="0">
              <a:spcAft>
                <a:spcPts val="1200"/>
              </a:spcAft>
            </a:pPr>
            <a:r>
              <a:rPr lang="en-IN" sz="2000" dirty="0">
                <a:solidFill>
                  <a:srgbClr val="434343"/>
                </a:solidFill>
                <a:latin typeface="Roboto"/>
              </a:rPr>
              <a:t>Multi-headed attention in the encoder applies a specific attention mechanism called self-attention.</a:t>
            </a:r>
          </a:p>
          <a:p>
            <a:pPr lvl="0">
              <a:spcAft>
                <a:spcPts val="1200"/>
              </a:spcAft>
            </a:pPr>
            <a:r>
              <a:rPr lang="en-IN" sz="2000" dirty="0">
                <a:solidFill>
                  <a:srgbClr val="434343"/>
                </a:solidFill>
                <a:latin typeface="Roboto"/>
              </a:rPr>
              <a:t>Self-attention allows the models to associate each word in the input, to other words.</a:t>
            </a:r>
          </a:p>
          <a:p>
            <a:pPr lvl="0">
              <a:spcAft>
                <a:spcPts val="1200"/>
              </a:spcAft>
            </a:pPr>
            <a:r>
              <a:rPr lang="en-IN" sz="2000" dirty="0">
                <a:solidFill>
                  <a:srgbClr val="434343"/>
                </a:solidFill>
                <a:latin typeface="Roboto"/>
              </a:rPr>
              <a:t>To achieve self attention, we feed the input into 3 distinct fully connected layers to create the </a:t>
            </a:r>
            <a:r>
              <a:rPr lang="en-IN" sz="2000" b="1" dirty="0">
                <a:solidFill>
                  <a:srgbClr val="434343"/>
                </a:solidFill>
                <a:latin typeface="Roboto"/>
              </a:rPr>
              <a:t>query</a:t>
            </a:r>
            <a:r>
              <a:rPr lang="en-IN" sz="2000" dirty="0">
                <a:solidFill>
                  <a:srgbClr val="434343"/>
                </a:solidFill>
                <a:latin typeface="Roboto"/>
              </a:rPr>
              <a:t>, </a:t>
            </a:r>
            <a:r>
              <a:rPr lang="en-IN" sz="2000" b="1" dirty="0">
                <a:solidFill>
                  <a:srgbClr val="434343"/>
                </a:solidFill>
                <a:latin typeface="Roboto"/>
              </a:rPr>
              <a:t>key</a:t>
            </a:r>
            <a:r>
              <a:rPr lang="en-IN" sz="2000" dirty="0">
                <a:solidFill>
                  <a:srgbClr val="434343"/>
                </a:solidFill>
                <a:latin typeface="Roboto"/>
              </a:rPr>
              <a:t>, and </a:t>
            </a:r>
            <a:r>
              <a:rPr lang="en-IN" sz="2000" b="1" dirty="0">
                <a:solidFill>
                  <a:srgbClr val="434343"/>
                </a:solidFill>
                <a:latin typeface="Roboto"/>
              </a:rPr>
              <a:t>value</a:t>
            </a:r>
            <a:r>
              <a:rPr lang="en-IN" sz="2000" dirty="0">
                <a:solidFill>
                  <a:srgbClr val="434343"/>
                </a:solidFill>
                <a:latin typeface="Roboto"/>
              </a:rPr>
              <a:t> vectors.</a:t>
            </a:r>
          </a:p>
        </p:txBody>
      </p:sp>
      <p:sp>
        <p:nvSpPr>
          <p:cNvPr id="13" name="Rectangle 12">
            <a:extLst>
              <a:ext uri="{FF2B5EF4-FFF2-40B4-BE49-F238E27FC236}">
                <a16:creationId xmlns:a16="http://schemas.microsoft.com/office/drawing/2014/main" id="{E54BC570-2052-4162-B0D9-E3A4090DA28C}"/>
              </a:ext>
            </a:extLst>
          </p:cNvPr>
          <p:cNvSpPr/>
          <p:nvPr/>
        </p:nvSpPr>
        <p:spPr>
          <a:xfrm>
            <a:off x="10809992" y="6240062"/>
            <a:ext cx="885179" cy="276999"/>
          </a:xfrm>
          <a:prstGeom prst="rect">
            <a:avLst/>
          </a:prstGeom>
        </p:spPr>
        <p:txBody>
          <a:bodyPr wrap="none">
            <a:spAutoFit/>
          </a:bodyPr>
          <a:lstStyle/>
          <a:p>
            <a:r>
              <a:rPr lang="en-IN" sz="1200" dirty="0">
                <a:solidFill>
                  <a:srgbClr val="151515"/>
                </a:solidFill>
                <a:latin typeface="Roboto"/>
              </a:rPr>
              <a:t>Source [7]</a:t>
            </a:r>
            <a:endParaRPr lang="en-IN" sz="1200" dirty="0"/>
          </a:p>
        </p:txBody>
      </p:sp>
      <p:pic>
        <p:nvPicPr>
          <p:cNvPr id="4" name="Picture 3">
            <a:extLst>
              <a:ext uri="{FF2B5EF4-FFF2-40B4-BE49-F238E27FC236}">
                <a16:creationId xmlns:a16="http://schemas.microsoft.com/office/drawing/2014/main" id="{3D5AFC4E-DC76-4625-993B-4B6719B78DAA}"/>
              </a:ext>
            </a:extLst>
          </p:cNvPr>
          <p:cNvPicPr>
            <a:picLocks noChangeAspect="1"/>
          </p:cNvPicPr>
          <p:nvPr/>
        </p:nvPicPr>
        <p:blipFill>
          <a:blip r:embed="rId2"/>
          <a:stretch>
            <a:fillRect/>
          </a:stretch>
        </p:blipFill>
        <p:spPr>
          <a:xfrm>
            <a:off x="7064628" y="1340310"/>
            <a:ext cx="3420491" cy="5176751"/>
          </a:xfrm>
          <a:prstGeom prst="rect">
            <a:avLst/>
          </a:prstGeom>
        </p:spPr>
      </p:pic>
      <p:pic>
        <p:nvPicPr>
          <p:cNvPr id="9" name="Picture 8">
            <a:extLst>
              <a:ext uri="{FF2B5EF4-FFF2-40B4-BE49-F238E27FC236}">
                <a16:creationId xmlns:a16="http://schemas.microsoft.com/office/drawing/2014/main" id="{8CE51E67-F449-44B5-A396-2378EAB6E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881" y="3834919"/>
            <a:ext cx="3992401" cy="2657442"/>
          </a:xfrm>
          <a:prstGeom prst="rect">
            <a:avLst/>
          </a:prstGeom>
        </p:spPr>
      </p:pic>
    </p:spTree>
    <p:extLst>
      <p:ext uri="{BB962C8B-B14F-4D97-AF65-F5344CB8AC3E}">
        <p14:creationId xmlns:p14="http://schemas.microsoft.com/office/powerpoint/2010/main" val="3438662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EAE1AA-E199-4DAB-B408-79BDC3C4B9F7}"/>
              </a:ext>
            </a:extLst>
          </p:cNvPr>
          <p:cNvPicPr>
            <a:picLocks noChangeAspect="1"/>
          </p:cNvPicPr>
          <p:nvPr/>
        </p:nvPicPr>
        <p:blipFill>
          <a:blip r:embed="rId2"/>
          <a:stretch>
            <a:fillRect/>
          </a:stretch>
        </p:blipFill>
        <p:spPr>
          <a:xfrm>
            <a:off x="3073277" y="556260"/>
            <a:ext cx="6045445" cy="5745480"/>
          </a:xfrm>
          <a:prstGeom prst="rect">
            <a:avLst/>
          </a:prstGeom>
        </p:spPr>
      </p:pic>
      <p:sp>
        <p:nvSpPr>
          <p:cNvPr id="3" name="Rectangle 2">
            <a:extLst>
              <a:ext uri="{FF2B5EF4-FFF2-40B4-BE49-F238E27FC236}">
                <a16:creationId xmlns:a16="http://schemas.microsoft.com/office/drawing/2014/main" id="{48BCBC7E-15EB-406B-8280-435A8984DDEB}"/>
              </a:ext>
            </a:extLst>
          </p:cNvPr>
          <p:cNvSpPr/>
          <p:nvPr/>
        </p:nvSpPr>
        <p:spPr>
          <a:xfrm>
            <a:off x="10809992" y="6240062"/>
            <a:ext cx="670376" cy="276999"/>
          </a:xfrm>
          <a:prstGeom prst="rect">
            <a:avLst/>
          </a:prstGeom>
        </p:spPr>
        <p:txBody>
          <a:bodyPr wrap="none">
            <a:spAutoFit/>
          </a:bodyPr>
          <a:lstStyle/>
          <a:p>
            <a:r>
              <a:rPr lang="en-IN" sz="1200" dirty="0">
                <a:solidFill>
                  <a:srgbClr val="151515"/>
                </a:solidFill>
                <a:latin typeface="Roboto"/>
                <a:hlinkClick r:id="rId3"/>
              </a:rPr>
              <a:t>Source</a:t>
            </a:r>
            <a:endParaRPr lang="en-IN" sz="1200" dirty="0"/>
          </a:p>
        </p:txBody>
      </p:sp>
    </p:spTree>
    <p:extLst>
      <p:ext uri="{BB962C8B-B14F-4D97-AF65-F5344CB8AC3E}">
        <p14:creationId xmlns:p14="http://schemas.microsoft.com/office/powerpoint/2010/main" val="3727380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Transformer – Decoder layer</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521207" y="1280374"/>
            <a:ext cx="5919366" cy="5478423"/>
          </a:xfrm>
          <a:prstGeom prst="rect">
            <a:avLst/>
          </a:prstGeom>
          <a:noFill/>
        </p:spPr>
        <p:txBody>
          <a:bodyPr wrap="square" rtlCol="0">
            <a:spAutoFit/>
          </a:bodyPr>
          <a:lstStyle/>
          <a:p>
            <a:pPr lvl="0">
              <a:spcAft>
                <a:spcPts val="1200"/>
              </a:spcAft>
            </a:pPr>
            <a:r>
              <a:rPr lang="en-IN" sz="2000" dirty="0">
                <a:solidFill>
                  <a:srgbClr val="434343"/>
                </a:solidFill>
                <a:latin typeface="Roboto"/>
              </a:rPr>
              <a:t>The decoder has two multi-headed attention layers, a pointwise feed-forward layer, and residual connections, and layer normalization after each sub-layer. </a:t>
            </a:r>
          </a:p>
          <a:p>
            <a:pPr lvl="0">
              <a:spcAft>
                <a:spcPts val="1200"/>
              </a:spcAft>
            </a:pPr>
            <a:r>
              <a:rPr lang="en-IN" sz="2000" dirty="0">
                <a:solidFill>
                  <a:srgbClr val="434343"/>
                </a:solidFill>
                <a:latin typeface="Roboto"/>
              </a:rPr>
              <a:t>These sub-layers behave similarly to the layers in the encoder but each multi-headed attention layer has a different job. The decoder is capped off with a linear layer that acts as a classifier, and a SoftMax to get the word probabilities.</a:t>
            </a:r>
          </a:p>
          <a:p>
            <a:pPr>
              <a:spcAft>
                <a:spcPts val="1200"/>
              </a:spcAft>
            </a:pPr>
            <a:r>
              <a:rPr lang="en-IN" sz="2000" dirty="0">
                <a:solidFill>
                  <a:srgbClr val="434343"/>
                </a:solidFill>
                <a:latin typeface="Roboto"/>
              </a:rPr>
              <a:t>In DETR, the decoder receives queries (initially set to zero), output positional encoding (object queries), and encoder memory, and produces the final set of predicted class labels and bounding boxes through multiple multi-head self-attention and decoder-encoder attention. </a:t>
            </a:r>
          </a:p>
          <a:p>
            <a:pPr lvl="0">
              <a:spcAft>
                <a:spcPts val="1200"/>
              </a:spcAft>
            </a:pPr>
            <a:endParaRPr lang="en-IN" sz="2000" dirty="0">
              <a:solidFill>
                <a:srgbClr val="434343"/>
              </a:solidFill>
              <a:latin typeface="Roboto"/>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809992" y="6240062"/>
            <a:ext cx="885179" cy="276999"/>
          </a:xfrm>
          <a:prstGeom prst="rect">
            <a:avLst/>
          </a:prstGeom>
        </p:spPr>
        <p:txBody>
          <a:bodyPr wrap="none">
            <a:spAutoFit/>
          </a:bodyPr>
          <a:lstStyle/>
          <a:p>
            <a:r>
              <a:rPr lang="en-IN" sz="1200" dirty="0">
                <a:solidFill>
                  <a:srgbClr val="151515"/>
                </a:solidFill>
                <a:latin typeface="Roboto"/>
              </a:rPr>
              <a:t>Source [7]</a:t>
            </a:r>
            <a:endParaRPr lang="en-IN" sz="1200" dirty="0"/>
          </a:p>
        </p:txBody>
      </p:sp>
      <p:pic>
        <p:nvPicPr>
          <p:cNvPr id="5" name="Picture 4">
            <a:extLst>
              <a:ext uri="{FF2B5EF4-FFF2-40B4-BE49-F238E27FC236}">
                <a16:creationId xmlns:a16="http://schemas.microsoft.com/office/drawing/2014/main" id="{F54F68B4-9892-4755-AB01-39B192467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793" y="3517702"/>
            <a:ext cx="3749199" cy="2999359"/>
          </a:xfrm>
          <a:prstGeom prst="rect">
            <a:avLst/>
          </a:prstGeom>
        </p:spPr>
      </p:pic>
      <p:pic>
        <p:nvPicPr>
          <p:cNvPr id="10" name="Picture 9">
            <a:extLst>
              <a:ext uri="{FF2B5EF4-FFF2-40B4-BE49-F238E27FC236}">
                <a16:creationId xmlns:a16="http://schemas.microsoft.com/office/drawing/2014/main" id="{CBD057C6-D2DB-481B-8922-9A6F61D1E43C}"/>
              </a:ext>
            </a:extLst>
          </p:cNvPr>
          <p:cNvPicPr>
            <a:picLocks noChangeAspect="1"/>
          </p:cNvPicPr>
          <p:nvPr/>
        </p:nvPicPr>
        <p:blipFill rotWithShape="1">
          <a:blip r:embed="rId3"/>
          <a:srcRect l="17247" r="21991"/>
          <a:stretch/>
        </p:blipFill>
        <p:spPr>
          <a:xfrm>
            <a:off x="6460976" y="1262400"/>
            <a:ext cx="5072690" cy="2166600"/>
          </a:xfrm>
          <a:prstGeom prst="rect">
            <a:avLst/>
          </a:prstGeom>
        </p:spPr>
      </p:pic>
    </p:spTree>
    <p:extLst>
      <p:ext uri="{BB962C8B-B14F-4D97-AF65-F5344CB8AC3E}">
        <p14:creationId xmlns:p14="http://schemas.microsoft.com/office/powerpoint/2010/main" val="3550752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77626" y="966851"/>
            <a:ext cx="6889930" cy="4626864"/>
          </a:xfrm>
          <a:effectLst/>
        </p:spPr>
        <p:txBody>
          <a:bodyPr vert="horz" lIns="91440" tIns="45720" rIns="91440" bIns="45720" rtlCol="0" anchor="ctr" anchorCtr="0">
            <a:normAutofit/>
          </a:bodyPr>
          <a:lstStyle/>
          <a:p>
            <a:pPr algn="l"/>
            <a:r>
              <a:rPr lang="en-US" sz="5000" dirty="0"/>
              <a:t>Results</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79326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COCO 2017 </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521206" y="1280374"/>
            <a:ext cx="11129183" cy="1733808"/>
          </a:xfrm>
          <a:prstGeom prst="rect">
            <a:avLst/>
          </a:prstGeom>
          <a:noFill/>
        </p:spPr>
        <p:txBody>
          <a:bodyPr wrap="square" rtlCol="0">
            <a:spAutoFit/>
          </a:bodyPr>
          <a:lstStyle/>
          <a:p>
            <a:pPr lvl="0">
              <a:spcAft>
                <a:spcPts val="1600"/>
              </a:spcAft>
            </a:pPr>
            <a:r>
              <a:rPr lang="en-IN" sz="2000" dirty="0">
                <a:solidFill>
                  <a:srgbClr val="434343"/>
                </a:solidFill>
                <a:latin typeface="Roboto"/>
              </a:rPr>
              <a:t>Dataset – COCO 2017 detection and panoptic segmentation dataset with 118k images and 5K validation images</a:t>
            </a:r>
          </a:p>
          <a:p>
            <a:pPr lvl="0">
              <a:spcAft>
                <a:spcPts val="1600"/>
              </a:spcAft>
            </a:pPr>
            <a:r>
              <a:rPr lang="en-IN" sz="2000" dirty="0">
                <a:solidFill>
                  <a:srgbClr val="434343"/>
                </a:solidFill>
                <a:latin typeface="Roboto"/>
              </a:rPr>
              <a:t>Backbone – ResNet-50 and ResNet-101</a:t>
            </a:r>
          </a:p>
          <a:p>
            <a:pPr lvl="0">
              <a:spcAft>
                <a:spcPts val="1600"/>
              </a:spcAft>
            </a:pPr>
            <a:r>
              <a:rPr lang="en-IN" sz="2000" dirty="0">
                <a:solidFill>
                  <a:srgbClr val="434343"/>
                </a:solidFill>
                <a:latin typeface="Roboto"/>
              </a:rPr>
              <a:t>Metrics – Average Precision </a:t>
            </a:r>
          </a:p>
        </p:txBody>
      </p:sp>
      <p:sp>
        <p:nvSpPr>
          <p:cNvPr id="13" name="Rectangle 12">
            <a:extLst>
              <a:ext uri="{FF2B5EF4-FFF2-40B4-BE49-F238E27FC236}">
                <a16:creationId xmlns:a16="http://schemas.microsoft.com/office/drawing/2014/main" id="{E54BC570-2052-4162-B0D9-E3A4090DA28C}"/>
              </a:ext>
            </a:extLst>
          </p:cNvPr>
          <p:cNvSpPr/>
          <p:nvPr/>
        </p:nvSpPr>
        <p:spPr>
          <a:xfrm>
            <a:off x="10809992" y="6240062"/>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pic>
        <p:nvPicPr>
          <p:cNvPr id="2" name="Picture 1">
            <a:extLst>
              <a:ext uri="{FF2B5EF4-FFF2-40B4-BE49-F238E27FC236}">
                <a16:creationId xmlns:a16="http://schemas.microsoft.com/office/drawing/2014/main" id="{5C0D49AD-D080-4472-B078-10C1A5CA40D0}"/>
              </a:ext>
            </a:extLst>
          </p:cNvPr>
          <p:cNvPicPr>
            <a:picLocks noChangeAspect="1"/>
          </p:cNvPicPr>
          <p:nvPr/>
        </p:nvPicPr>
        <p:blipFill>
          <a:blip r:embed="rId2"/>
          <a:stretch>
            <a:fillRect/>
          </a:stretch>
        </p:blipFill>
        <p:spPr>
          <a:xfrm>
            <a:off x="2045970" y="3049853"/>
            <a:ext cx="8100060" cy="3360091"/>
          </a:xfrm>
          <a:prstGeom prst="rect">
            <a:avLst/>
          </a:prstGeom>
        </p:spPr>
      </p:pic>
    </p:spTree>
    <p:extLst>
      <p:ext uri="{BB962C8B-B14F-4D97-AF65-F5344CB8AC3E}">
        <p14:creationId xmlns:p14="http://schemas.microsoft.com/office/powerpoint/2010/main" val="5086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Decoder Attention Visualization</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521206" y="1280374"/>
            <a:ext cx="11129183" cy="2554545"/>
          </a:xfrm>
          <a:prstGeom prst="rect">
            <a:avLst/>
          </a:prstGeom>
          <a:noFill/>
        </p:spPr>
        <p:txBody>
          <a:bodyPr wrap="square" rtlCol="0">
            <a:spAutoFit/>
          </a:bodyPr>
          <a:lstStyle/>
          <a:p>
            <a:pPr>
              <a:spcAft>
                <a:spcPts val="1600"/>
              </a:spcAft>
            </a:pPr>
            <a:r>
              <a:rPr lang="en-IN" sz="2000" dirty="0">
                <a:solidFill>
                  <a:srgbClr val="434343"/>
                </a:solidFill>
                <a:latin typeface="Roboto"/>
              </a:rPr>
              <a:t>Using self and encoder-decoder attention over these embeddings, the model globally reasons about all objects together using pair-wise relations between them, while being able to use the whole image as context.</a:t>
            </a:r>
          </a:p>
          <a:p>
            <a:pPr lvl="0">
              <a:spcAft>
                <a:spcPts val="1600"/>
              </a:spcAft>
            </a:pPr>
            <a:r>
              <a:rPr lang="en-IN" sz="2000" dirty="0">
                <a:solidFill>
                  <a:srgbClr val="434343"/>
                </a:solidFill>
                <a:latin typeface="Roboto"/>
              </a:rPr>
              <a:t>Decoder typically attends to object extremities, such as legs and heads. </a:t>
            </a:r>
          </a:p>
          <a:p>
            <a:pPr lvl="0">
              <a:spcAft>
                <a:spcPts val="1600"/>
              </a:spcAft>
            </a:pPr>
            <a:endParaRPr lang="en-IN" sz="2000" dirty="0">
              <a:solidFill>
                <a:srgbClr val="434343"/>
              </a:solidFill>
              <a:latin typeface="Roboto"/>
            </a:endParaRPr>
          </a:p>
          <a:p>
            <a:pPr lvl="0">
              <a:spcAft>
                <a:spcPts val="1600"/>
              </a:spcAft>
            </a:pPr>
            <a:endParaRPr lang="en-IN" sz="2000" dirty="0">
              <a:solidFill>
                <a:srgbClr val="434343"/>
              </a:solidFill>
              <a:latin typeface="Roboto"/>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809992" y="6240062"/>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pic>
        <p:nvPicPr>
          <p:cNvPr id="4" name="Picture 3">
            <a:extLst>
              <a:ext uri="{FF2B5EF4-FFF2-40B4-BE49-F238E27FC236}">
                <a16:creationId xmlns:a16="http://schemas.microsoft.com/office/drawing/2014/main" id="{59A1556D-33EB-47C2-9077-FF7343D9D8C1}"/>
              </a:ext>
            </a:extLst>
          </p:cNvPr>
          <p:cNvPicPr>
            <a:picLocks noChangeAspect="1"/>
          </p:cNvPicPr>
          <p:nvPr/>
        </p:nvPicPr>
        <p:blipFill>
          <a:blip r:embed="rId2"/>
          <a:stretch>
            <a:fillRect/>
          </a:stretch>
        </p:blipFill>
        <p:spPr>
          <a:xfrm>
            <a:off x="2287768" y="2830801"/>
            <a:ext cx="7616464" cy="3686260"/>
          </a:xfrm>
          <a:prstGeom prst="rect">
            <a:avLst/>
          </a:prstGeom>
          <a:ln>
            <a:solidFill>
              <a:schemeClr val="bg1"/>
            </a:solidFill>
          </a:ln>
        </p:spPr>
      </p:pic>
    </p:spTree>
    <p:extLst>
      <p:ext uri="{BB962C8B-B14F-4D97-AF65-F5344CB8AC3E}">
        <p14:creationId xmlns:p14="http://schemas.microsoft.com/office/powerpoint/2010/main" val="386998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77626" y="966851"/>
            <a:ext cx="6889930" cy="4626864"/>
          </a:xfrm>
          <a:effectLst/>
        </p:spPr>
        <p:txBody>
          <a:bodyPr vert="horz" lIns="91440" tIns="45720" rIns="91440" bIns="45720" rtlCol="0" anchor="ctr" anchorCtr="0">
            <a:normAutofit/>
          </a:bodyPr>
          <a:lstStyle/>
          <a:p>
            <a:pPr algn="l"/>
            <a:r>
              <a:rPr lang="en-US" sz="5000" dirty="0"/>
              <a:t>Introduction</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80773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Decoder output slot analysis</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521206" y="1280374"/>
            <a:ext cx="11129183" cy="1733808"/>
          </a:xfrm>
          <a:prstGeom prst="rect">
            <a:avLst/>
          </a:prstGeom>
          <a:noFill/>
        </p:spPr>
        <p:txBody>
          <a:bodyPr wrap="square" rtlCol="0">
            <a:spAutoFit/>
          </a:bodyPr>
          <a:lstStyle/>
          <a:p>
            <a:pPr>
              <a:spcAft>
                <a:spcPts val="1600"/>
              </a:spcAft>
            </a:pPr>
            <a:r>
              <a:rPr lang="en-IN" sz="2000" dirty="0">
                <a:solidFill>
                  <a:srgbClr val="434343"/>
                </a:solidFill>
                <a:latin typeface="Roboto"/>
              </a:rPr>
              <a:t>DETR learns different specialization for each query slot.</a:t>
            </a:r>
          </a:p>
          <a:p>
            <a:pPr>
              <a:spcAft>
                <a:spcPts val="1600"/>
              </a:spcAft>
            </a:pPr>
            <a:r>
              <a:rPr lang="en-IN" sz="2000" dirty="0">
                <a:solidFill>
                  <a:srgbClr val="434343"/>
                </a:solidFill>
                <a:latin typeface="Roboto"/>
              </a:rPr>
              <a:t>Each box prediction is represented as a point with the coordinates of its </a:t>
            </a:r>
            <a:r>
              <a:rPr lang="en-IN" sz="2000" dirty="0" err="1">
                <a:solidFill>
                  <a:srgbClr val="434343"/>
                </a:solidFill>
                <a:latin typeface="Roboto"/>
              </a:rPr>
              <a:t>center</a:t>
            </a:r>
            <a:r>
              <a:rPr lang="en-IN" sz="2000" dirty="0">
                <a:solidFill>
                  <a:srgbClr val="434343"/>
                </a:solidFill>
                <a:latin typeface="Roboto"/>
              </a:rPr>
              <a:t> in the 1-by-1 square normalized by each image size.</a:t>
            </a:r>
          </a:p>
          <a:p>
            <a:pPr>
              <a:spcAft>
                <a:spcPts val="1600"/>
              </a:spcAft>
            </a:pPr>
            <a:r>
              <a:rPr lang="en-IN" sz="2000" dirty="0">
                <a:solidFill>
                  <a:srgbClr val="434343"/>
                </a:solidFill>
                <a:latin typeface="Roboto"/>
              </a:rPr>
              <a:t>Each slot learns to specialize on certain areas and box sizes with several operating modes. </a:t>
            </a:r>
          </a:p>
        </p:txBody>
      </p:sp>
      <p:sp>
        <p:nvSpPr>
          <p:cNvPr id="13" name="Rectangle 12">
            <a:extLst>
              <a:ext uri="{FF2B5EF4-FFF2-40B4-BE49-F238E27FC236}">
                <a16:creationId xmlns:a16="http://schemas.microsoft.com/office/drawing/2014/main" id="{E54BC570-2052-4162-B0D9-E3A4090DA28C}"/>
              </a:ext>
            </a:extLst>
          </p:cNvPr>
          <p:cNvSpPr/>
          <p:nvPr/>
        </p:nvSpPr>
        <p:spPr>
          <a:xfrm>
            <a:off x="10809992" y="6240062"/>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pic>
        <p:nvPicPr>
          <p:cNvPr id="2" name="Picture 1">
            <a:extLst>
              <a:ext uri="{FF2B5EF4-FFF2-40B4-BE49-F238E27FC236}">
                <a16:creationId xmlns:a16="http://schemas.microsoft.com/office/drawing/2014/main" id="{DFE38B6E-9669-487D-9B27-1A7AC7FF7527}"/>
              </a:ext>
            </a:extLst>
          </p:cNvPr>
          <p:cNvPicPr>
            <a:picLocks noChangeAspect="1"/>
          </p:cNvPicPr>
          <p:nvPr/>
        </p:nvPicPr>
        <p:blipFill>
          <a:blip r:embed="rId2"/>
          <a:stretch>
            <a:fillRect/>
          </a:stretch>
        </p:blipFill>
        <p:spPr>
          <a:xfrm>
            <a:off x="420925" y="3258516"/>
            <a:ext cx="11350150" cy="2424059"/>
          </a:xfrm>
          <a:prstGeom prst="rect">
            <a:avLst/>
          </a:prstGeom>
          <a:ln>
            <a:solidFill>
              <a:schemeClr val="bg1"/>
            </a:solidFill>
          </a:ln>
        </p:spPr>
      </p:pic>
    </p:spTree>
    <p:extLst>
      <p:ext uri="{BB962C8B-B14F-4D97-AF65-F5344CB8AC3E}">
        <p14:creationId xmlns:p14="http://schemas.microsoft.com/office/powerpoint/2010/main" val="1103492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77626" y="966851"/>
            <a:ext cx="6889930" cy="4626864"/>
          </a:xfrm>
          <a:effectLst/>
        </p:spPr>
        <p:txBody>
          <a:bodyPr vert="horz" lIns="91440" tIns="45720" rIns="91440" bIns="45720" rtlCol="0" anchor="ctr" anchorCtr="0">
            <a:normAutofit/>
          </a:bodyPr>
          <a:lstStyle/>
          <a:p>
            <a:pPr algn="l"/>
            <a:r>
              <a:rPr lang="en-US" sz="5000" dirty="0"/>
              <a:t>Panoptic segmentation</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310238"/>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Panoptic segmentation</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521206" y="1280374"/>
            <a:ext cx="11129183" cy="2554545"/>
          </a:xfrm>
          <a:prstGeom prst="rect">
            <a:avLst/>
          </a:prstGeom>
          <a:noFill/>
        </p:spPr>
        <p:txBody>
          <a:bodyPr wrap="square" rtlCol="0">
            <a:spAutoFit/>
          </a:bodyPr>
          <a:lstStyle/>
          <a:p>
            <a:pPr>
              <a:spcAft>
                <a:spcPts val="1600"/>
              </a:spcAft>
            </a:pPr>
            <a:r>
              <a:rPr lang="en-IN" sz="2000" dirty="0">
                <a:solidFill>
                  <a:srgbClr val="434343"/>
                </a:solidFill>
                <a:latin typeface="Roboto"/>
              </a:rPr>
              <a:t>Panoptic segmentation unifies the typically distinct tasks of semantic segmentation (assign a class label to each pixel) and instance segmentation (detect and segment each object instance).</a:t>
            </a:r>
          </a:p>
          <a:p>
            <a:pPr>
              <a:spcAft>
                <a:spcPts val="1600"/>
              </a:spcAft>
            </a:pPr>
            <a:r>
              <a:rPr lang="en-IN" sz="2000" dirty="0">
                <a:solidFill>
                  <a:srgbClr val="434343"/>
                </a:solidFill>
                <a:latin typeface="Roboto"/>
              </a:rPr>
              <a:t>DETR can be extended by adding mask head on top of decoder outputs for panoptic segmentation. </a:t>
            </a:r>
          </a:p>
          <a:p>
            <a:pPr lvl="0">
              <a:spcAft>
                <a:spcPts val="1600"/>
              </a:spcAft>
            </a:pPr>
            <a:endParaRPr lang="en-IN" sz="2000" dirty="0">
              <a:solidFill>
                <a:srgbClr val="434343"/>
              </a:solidFill>
              <a:latin typeface="Roboto"/>
            </a:endParaRPr>
          </a:p>
          <a:p>
            <a:pPr lvl="0">
              <a:spcAft>
                <a:spcPts val="1600"/>
              </a:spcAft>
            </a:pPr>
            <a:endParaRPr lang="en-IN" sz="2000" dirty="0">
              <a:solidFill>
                <a:srgbClr val="434343"/>
              </a:solidFill>
              <a:latin typeface="Roboto"/>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809992" y="6240062"/>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pic>
        <p:nvPicPr>
          <p:cNvPr id="4" name="Picture 3">
            <a:extLst>
              <a:ext uri="{FF2B5EF4-FFF2-40B4-BE49-F238E27FC236}">
                <a16:creationId xmlns:a16="http://schemas.microsoft.com/office/drawing/2014/main" id="{5E06C009-80D7-44E4-B88A-A97C659AC02C}"/>
              </a:ext>
            </a:extLst>
          </p:cNvPr>
          <p:cNvPicPr>
            <a:picLocks noChangeAspect="1"/>
          </p:cNvPicPr>
          <p:nvPr/>
        </p:nvPicPr>
        <p:blipFill>
          <a:blip r:embed="rId2"/>
          <a:stretch>
            <a:fillRect/>
          </a:stretch>
        </p:blipFill>
        <p:spPr>
          <a:xfrm>
            <a:off x="7935990" y="3364721"/>
            <a:ext cx="3316591" cy="2212905"/>
          </a:xfrm>
          <a:prstGeom prst="rect">
            <a:avLst/>
          </a:prstGeom>
        </p:spPr>
      </p:pic>
      <p:pic>
        <p:nvPicPr>
          <p:cNvPr id="5" name="Picture 4">
            <a:extLst>
              <a:ext uri="{FF2B5EF4-FFF2-40B4-BE49-F238E27FC236}">
                <a16:creationId xmlns:a16="http://schemas.microsoft.com/office/drawing/2014/main" id="{35EF3065-68EF-4BB5-9F6A-676AD8EC5294}"/>
              </a:ext>
            </a:extLst>
          </p:cNvPr>
          <p:cNvPicPr>
            <a:picLocks noChangeAspect="1"/>
          </p:cNvPicPr>
          <p:nvPr/>
        </p:nvPicPr>
        <p:blipFill>
          <a:blip r:embed="rId3"/>
          <a:stretch>
            <a:fillRect/>
          </a:stretch>
        </p:blipFill>
        <p:spPr>
          <a:xfrm>
            <a:off x="578988" y="3429000"/>
            <a:ext cx="7022361" cy="2227157"/>
          </a:xfrm>
          <a:prstGeom prst="rect">
            <a:avLst/>
          </a:prstGeom>
        </p:spPr>
      </p:pic>
    </p:spTree>
    <p:extLst>
      <p:ext uri="{BB962C8B-B14F-4D97-AF65-F5344CB8AC3E}">
        <p14:creationId xmlns:p14="http://schemas.microsoft.com/office/powerpoint/2010/main" val="653431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Conclusion</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521206" y="1280374"/>
            <a:ext cx="11129183" cy="3990836"/>
          </a:xfrm>
          <a:prstGeom prst="rect">
            <a:avLst/>
          </a:prstGeom>
          <a:noFill/>
        </p:spPr>
        <p:txBody>
          <a:bodyPr wrap="square" rtlCol="0">
            <a:spAutoFit/>
          </a:bodyPr>
          <a:lstStyle/>
          <a:p>
            <a:pPr marL="342900" indent="-342900">
              <a:spcAft>
                <a:spcPts val="1600"/>
              </a:spcAft>
              <a:buFont typeface="Arial" panose="020B0604020202020204" pitchFamily="34" charset="0"/>
              <a:buChar char="•"/>
            </a:pPr>
            <a:r>
              <a:rPr lang="en-IN" sz="2000" dirty="0">
                <a:solidFill>
                  <a:srgbClr val="434343"/>
                </a:solidFill>
                <a:latin typeface="Roboto"/>
              </a:rPr>
              <a:t>A new paradigm of object detection method is introduced through DETR. </a:t>
            </a:r>
          </a:p>
          <a:p>
            <a:pPr marL="342900" indent="-342900">
              <a:spcAft>
                <a:spcPts val="1600"/>
              </a:spcAft>
              <a:buFont typeface="Arial" panose="020B0604020202020204" pitchFamily="34" charset="0"/>
              <a:buChar char="•"/>
            </a:pPr>
            <a:r>
              <a:rPr lang="en-IN" sz="2000" dirty="0">
                <a:solidFill>
                  <a:srgbClr val="434343"/>
                </a:solidFill>
                <a:latin typeface="Roboto"/>
              </a:rPr>
              <a:t>It is the first object detection framework to successfully integrate Transformers as a central building block in the detection pipeline. </a:t>
            </a:r>
          </a:p>
          <a:p>
            <a:pPr marL="342900" indent="-342900">
              <a:spcAft>
                <a:spcPts val="1600"/>
              </a:spcAft>
              <a:buFont typeface="Arial" panose="020B0604020202020204" pitchFamily="34" charset="0"/>
              <a:buChar char="•"/>
            </a:pPr>
            <a:r>
              <a:rPr lang="en-IN" sz="2000" dirty="0">
                <a:solidFill>
                  <a:srgbClr val="434343"/>
                </a:solidFill>
                <a:latin typeface="Roboto"/>
              </a:rPr>
              <a:t>Using Transformers in vision may help bridge the gap between the NLP and computer vision communities, both in terms of research innovations and in the way information is reasoned about. </a:t>
            </a:r>
          </a:p>
          <a:p>
            <a:pPr marL="342900" indent="-342900">
              <a:spcAft>
                <a:spcPts val="1600"/>
              </a:spcAft>
              <a:buFont typeface="Arial" panose="020B0604020202020204" pitchFamily="34" charset="0"/>
              <a:buChar char="•"/>
            </a:pPr>
            <a:r>
              <a:rPr lang="en-IN" sz="2000" dirty="0">
                <a:solidFill>
                  <a:srgbClr val="434343"/>
                </a:solidFill>
                <a:latin typeface="Roboto"/>
              </a:rPr>
              <a:t>DETR’s novel architecture can also help improve the interpretability of computer vision models. Because it relies on attention mechanisms, it is easy to see what parts of an image the network is looking at when it makes a prediction.</a:t>
            </a:r>
          </a:p>
          <a:p>
            <a:pPr lvl="0">
              <a:spcAft>
                <a:spcPts val="1600"/>
              </a:spcAft>
            </a:pPr>
            <a:endParaRPr lang="en-IN" sz="2000" dirty="0">
              <a:solidFill>
                <a:srgbClr val="434343"/>
              </a:solidFill>
              <a:latin typeface="Roboto"/>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809992" y="6240062"/>
            <a:ext cx="1056700" cy="276999"/>
          </a:xfrm>
          <a:prstGeom prst="rect">
            <a:avLst/>
          </a:prstGeom>
        </p:spPr>
        <p:txBody>
          <a:bodyPr wrap="none">
            <a:spAutoFit/>
          </a:bodyPr>
          <a:lstStyle/>
          <a:p>
            <a:r>
              <a:rPr lang="en-IN" sz="1200" dirty="0">
                <a:solidFill>
                  <a:srgbClr val="151515"/>
                </a:solidFill>
                <a:latin typeface="Roboto"/>
              </a:rPr>
              <a:t>Source [1, 2]</a:t>
            </a:r>
            <a:endParaRPr lang="en-IN" sz="1200" dirty="0"/>
          </a:p>
        </p:txBody>
      </p:sp>
      <p:pic>
        <p:nvPicPr>
          <p:cNvPr id="6" name="Picture 5">
            <a:extLst>
              <a:ext uri="{FF2B5EF4-FFF2-40B4-BE49-F238E27FC236}">
                <a16:creationId xmlns:a16="http://schemas.microsoft.com/office/drawing/2014/main" id="{0EAD6A93-A50A-4887-B7E1-579FF27810FF}"/>
              </a:ext>
            </a:extLst>
          </p:cNvPr>
          <p:cNvPicPr>
            <a:picLocks noChangeAspect="1"/>
          </p:cNvPicPr>
          <p:nvPr/>
        </p:nvPicPr>
        <p:blipFill rotWithShape="1">
          <a:blip r:embed="rId2"/>
          <a:srcRect b="32987"/>
          <a:stretch/>
        </p:blipFill>
        <p:spPr>
          <a:xfrm>
            <a:off x="7040880" y="4449155"/>
            <a:ext cx="4115264" cy="1769126"/>
          </a:xfrm>
          <a:prstGeom prst="rect">
            <a:avLst/>
          </a:prstGeom>
        </p:spPr>
      </p:pic>
    </p:spTree>
    <p:extLst>
      <p:ext uri="{BB962C8B-B14F-4D97-AF65-F5344CB8AC3E}">
        <p14:creationId xmlns:p14="http://schemas.microsoft.com/office/powerpoint/2010/main" val="2926774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References</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40860" y="1351723"/>
            <a:ext cx="10928288" cy="5113644"/>
          </a:xfrm>
          <a:prstGeom prst="rect">
            <a:avLst/>
          </a:prstGeom>
          <a:noFill/>
        </p:spPr>
        <p:txBody>
          <a:bodyPr wrap="square" rtlCol="0">
            <a:spAutoFit/>
          </a:bodyPr>
          <a:lstStyle/>
          <a:p>
            <a:pPr marL="457200" indent="-457200">
              <a:lnSpc>
                <a:spcPct val="150000"/>
              </a:lnSpc>
              <a:buFont typeface="+mj-lt"/>
              <a:buAutoNum type="arabicPeriod"/>
            </a:pPr>
            <a:r>
              <a:rPr lang="en-IN" sz="2000" dirty="0">
                <a:solidFill>
                  <a:srgbClr val="434343"/>
                </a:solidFill>
                <a:latin typeface="Roboto"/>
                <a:hlinkClick r:id="rId2"/>
              </a:rPr>
              <a:t>https://arxiv.org/pdf/2005.12872.pdf</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3"/>
              </a:rPr>
              <a:t>https://ai.facebook.com/blog/end-to-end-object-detection-with-transformers/</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4"/>
              </a:rPr>
              <a:t>https://github.com/facebookresearch/detr</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5"/>
              </a:rPr>
              <a:t>https://analyticsindiamag.com/object-detection-with-transformers/</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6"/>
              </a:rPr>
              <a:t>https://arxiv.org/pdf/1506.01497.pdf</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7"/>
              </a:rPr>
              <a:t>https://arxiv.org/pdf/1907.09408.pdf</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8"/>
              </a:rPr>
              <a:t>https://www.michaelphi.com/illustrated-guide-to-transformers/</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9"/>
              </a:rPr>
              <a:t>https://giou.stanford.edu/</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10"/>
              </a:rPr>
              <a:t>https://brilliant.org/wiki/hungarian-matching/</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11"/>
              </a:rPr>
              <a:t>https://www.youtube.com/watch?v=cQ5MsiGaDY8/</a:t>
            </a:r>
            <a:endParaRPr lang="en-IN" sz="2000" dirty="0">
              <a:solidFill>
                <a:srgbClr val="434343"/>
              </a:solidFill>
              <a:latin typeface="Roboto"/>
            </a:endParaRPr>
          </a:p>
          <a:p>
            <a:pPr marL="457200" indent="-457200">
              <a:lnSpc>
                <a:spcPct val="150000"/>
              </a:lnSpc>
              <a:buFont typeface="+mj-lt"/>
              <a:buAutoNum type="arabicPeriod"/>
            </a:pPr>
            <a:r>
              <a:rPr lang="en-IN" sz="2000" dirty="0">
                <a:solidFill>
                  <a:srgbClr val="434343"/>
                </a:solidFill>
                <a:latin typeface="Roboto"/>
                <a:hlinkClick r:id="rId12"/>
              </a:rPr>
              <a:t>Introduction to object detection</a:t>
            </a:r>
            <a:endParaRPr lang="en-IN" sz="2000" dirty="0">
              <a:solidFill>
                <a:srgbClr val="434343"/>
              </a:solidFill>
              <a:latin typeface="Roboto"/>
            </a:endParaRPr>
          </a:p>
        </p:txBody>
      </p:sp>
    </p:spTree>
    <p:extLst>
      <p:ext uri="{BB962C8B-B14F-4D97-AF65-F5344CB8AC3E}">
        <p14:creationId xmlns:p14="http://schemas.microsoft.com/office/powerpoint/2010/main" val="4177506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77626" y="966851"/>
            <a:ext cx="6889930" cy="4626864"/>
          </a:xfrm>
          <a:effectLst/>
        </p:spPr>
        <p:txBody>
          <a:bodyPr vert="horz" lIns="91440" tIns="45720" rIns="91440" bIns="45720" rtlCol="0" anchor="ctr" anchorCtr="0">
            <a:normAutofit/>
          </a:bodyPr>
          <a:lstStyle/>
          <a:p>
            <a:pPr algn="l"/>
            <a:r>
              <a:rPr lang="en-US" sz="5000" dirty="0"/>
              <a:t>Code demo</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7AA6FAC-DA6B-45BB-A644-0D08717C09AC}"/>
              </a:ext>
            </a:extLst>
          </p:cNvPr>
          <p:cNvSpPr/>
          <p:nvPr/>
        </p:nvSpPr>
        <p:spPr>
          <a:xfrm>
            <a:off x="4377456" y="3816309"/>
            <a:ext cx="7342099" cy="1138773"/>
          </a:xfrm>
          <a:prstGeom prst="rect">
            <a:avLst/>
          </a:prstGeom>
        </p:spPr>
        <p:txBody>
          <a:bodyPr wrap="square">
            <a:spAutoFit/>
          </a:bodyPr>
          <a:lstStyle/>
          <a:p>
            <a:r>
              <a:rPr lang="en-IN" sz="2500" dirty="0">
                <a:hlinkClick r:id="rId3"/>
              </a:rPr>
              <a:t>https://colab.research.google.com/drive/1BefJFxNebn8q1QOXYl3cqhvbebyjanJq?usp=sharing</a:t>
            </a:r>
            <a:endParaRPr lang="en-IN" sz="2500" dirty="0"/>
          </a:p>
          <a:p>
            <a:endParaRPr lang="en-IN" dirty="0"/>
          </a:p>
        </p:txBody>
      </p:sp>
    </p:spTree>
    <p:extLst>
      <p:ext uri="{BB962C8B-B14F-4D97-AF65-F5344CB8AC3E}">
        <p14:creationId xmlns:p14="http://schemas.microsoft.com/office/powerpoint/2010/main" val="27267775"/>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AB482FD-C684-4DAA-AC4C-1739F51A9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39236" y="1097280"/>
            <a:ext cx="6043875" cy="4626864"/>
          </a:xfrm>
        </p:spPr>
        <p:txBody>
          <a:bodyPr vert="horz" lIns="91440" tIns="45720" rIns="91440" bIns="45720" rtlCol="0" anchor="ctr" anchorCtr="0">
            <a:normAutofit/>
          </a:bodyPr>
          <a:lstStyle/>
          <a:p>
            <a:pPr algn="l">
              <a:lnSpc>
                <a:spcPct val="90000"/>
              </a:lnSpc>
            </a:pPr>
            <a:r>
              <a:rPr lang="en-US" sz="3000" dirty="0">
                <a:solidFill>
                  <a:srgbClr val="0073B1"/>
                </a:solidFill>
                <a:latin typeface="Arial" panose="020B0604020202020204" pitchFamily="34" charset="0"/>
                <a:cs typeface="+mn-cs"/>
                <a:hlinkClick r:id="rId4">
                  <a:extLst>
                    <a:ext uri="{A12FA001-AC4F-418D-AE19-62706E023703}">
                      <ahyp:hlinkClr xmlns:ahyp="http://schemas.microsoft.com/office/drawing/2018/hyperlinkcolor" val="tx"/>
                    </a:ext>
                  </a:extLst>
                </a:hlinkClick>
              </a:rPr>
              <a:t>bismillahkani@gmail.com</a:t>
            </a:r>
            <a:br>
              <a:rPr lang="en-US" sz="3000" dirty="0"/>
            </a:br>
            <a:br>
              <a:rPr lang="en-US" sz="3000" dirty="0"/>
            </a:br>
            <a:r>
              <a:rPr lang="en-US" sz="3000" dirty="0"/>
              <a:t>+918123451305</a:t>
            </a:r>
            <a:br>
              <a:rPr lang="en-US" sz="3000" dirty="0"/>
            </a:br>
            <a:br>
              <a:rPr lang="en-US" sz="3000" dirty="0"/>
            </a:br>
            <a:endParaRPr lang="en-US" sz="3000" dirty="0"/>
          </a:p>
        </p:txBody>
      </p:sp>
      <p:cxnSp>
        <p:nvCxnSpPr>
          <p:cNvPr id="18" name="Straight Connector 17">
            <a:extLst>
              <a:ext uri="{FF2B5EF4-FFF2-40B4-BE49-F238E27FC236}">
                <a16:creationId xmlns:a16="http://schemas.microsoft.com/office/drawing/2014/main" id="{2DAA738B-EDF5-4694-B25A-3488245BC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4324ED79-EA4B-4C60-929C-3BD3454B1F40}"/>
              </a:ext>
            </a:extLst>
          </p:cNvPr>
          <p:cNvSpPr txBox="1">
            <a:spLocks/>
          </p:cNvSpPr>
          <p:nvPr/>
        </p:nvSpPr>
        <p:spPr>
          <a:xfrm>
            <a:off x="1170435" y="2930651"/>
            <a:ext cx="3726486" cy="960121"/>
          </a:xfrm>
          <a:prstGeom prst="rect">
            <a:avLst/>
          </a:prstGeom>
          <a:effectLst>
            <a:outerShdw blurRad="25400" dir="17880000">
              <a:srgbClr val="000000">
                <a:alpha val="46000"/>
              </a:srgbClr>
            </a:outerShdw>
          </a:effectLst>
        </p:spPr>
        <p:txBody>
          <a:bodyPr vert="horz" lIns="91440" tIns="45720" rIns="91440" bIns="45720" rtlCol="0" anchor="ctr" anchorCtr="0">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lnSpc>
                <a:spcPct val="90000"/>
              </a:lnSpc>
            </a:pPr>
            <a:r>
              <a:rPr lang="en-US" dirty="0"/>
              <a:t>Thank you! </a:t>
            </a:r>
          </a:p>
        </p:txBody>
      </p:sp>
      <p:sp>
        <p:nvSpPr>
          <p:cNvPr id="3" name="Rectangle 2">
            <a:extLst>
              <a:ext uri="{FF2B5EF4-FFF2-40B4-BE49-F238E27FC236}">
                <a16:creationId xmlns:a16="http://schemas.microsoft.com/office/drawing/2014/main" id="{BE1528C2-F272-4BDE-A038-F55799AD0D97}"/>
              </a:ext>
            </a:extLst>
          </p:cNvPr>
          <p:cNvSpPr/>
          <p:nvPr/>
        </p:nvSpPr>
        <p:spPr>
          <a:xfrm>
            <a:off x="5155458" y="3890772"/>
            <a:ext cx="5899885" cy="477054"/>
          </a:xfrm>
          <a:prstGeom prst="rect">
            <a:avLst/>
          </a:prstGeom>
        </p:spPr>
        <p:txBody>
          <a:bodyPr wrap="none">
            <a:spAutoFit/>
          </a:bodyPr>
          <a:lstStyle/>
          <a:p>
            <a:r>
              <a:rPr lang="en-US" sz="2500" dirty="0">
                <a:solidFill>
                  <a:srgbClr val="0073B1"/>
                </a:solidFill>
                <a:latin typeface="Arial" panose="020B0604020202020204" pitchFamily="34" charset="0"/>
                <a:ea typeface="Times New Roman" panose="02020603050405020304" pitchFamily="18" charset="0"/>
                <a:hlinkClick r:id="rId5">
                  <a:extLst>
                    <a:ext uri="{A12FA001-AC4F-418D-AE19-62706E023703}">
                      <ahyp:hlinkClr xmlns:ahyp="http://schemas.microsoft.com/office/drawing/2018/hyperlinkcolor" val="tx"/>
                    </a:ext>
                  </a:extLst>
                </a:hlinkClick>
              </a:rPr>
              <a:t>lin</a:t>
            </a:r>
            <a:r>
              <a:rPr lang="en-US" sz="2500" spc="-25" dirty="0">
                <a:solidFill>
                  <a:srgbClr val="0073B1"/>
                </a:solidFill>
                <a:latin typeface="Arial" panose="020B0604020202020204" pitchFamily="34" charset="0"/>
                <a:ea typeface="Times New Roman" panose="02020603050405020304" pitchFamily="18" charset="0"/>
                <a:hlinkClick r:id="rId5">
                  <a:extLst>
                    <a:ext uri="{A12FA001-AC4F-418D-AE19-62706E023703}">
                      <ahyp:hlinkClr xmlns:ahyp="http://schemas.microsoft.com/office/drawing/2018/hyperlinkcolor" val="tx"/>
                    </a:ext>
                  </a:extLst>
                </a:hlinkClick>
              </a:rPr>
              <a:t>k</a:t>
            </a:r>
            <a:r>
              <a:rPr lang="en-US" sz="2500" dirty="0">
                <a:solidFill>
                  <a:srgbClr val="0073B1"/>
                </a:solidFill>
                <a:latin typeface="Arial" panose="020B0604020202020204" pitchFamily="34" charset="0"/>
                <a:ea typeface="Times New Roman" panose="02020603050405020304" pitchFamily="18" charset="0"/>
                <a:hlinkClick r:id="rId5">
                  <a:extLst>
                    <a:ext uri="{A12FA001-AC4F-418D-AE19-62706E023703}">
                      <ahyp:hlinkClr xmlns:ahyp="http://schemas.microsoft.com/office/drawing/2018/hyperlinkcolor" val="tx"/>
                    </a:ext>
                  </a:extLst>
                </a:hlinkClick>
              </a:rPr>
              <a:t>edin.com/in/bismillah-kani-49a31115 </a:t>
            </a:r>
            <a:endParaRPr lang="en-IN" sz="2500" dirty="0"/>
          </a:p>
        </p:txBody>
      </p:sp>
    </p:spTree>
    <p:extLst>
      <p:ext uri="{BB962C8B-B14F-4D97-AF65-F5344CB8AC3E}">
        <p14:creationId xmlns:p14="http://schemas.microsoft.com/office/powerpoint/2010/main" val="366386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Introduction</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10915035" cy="1528624"/>
          </a:xfrm>
          <a:prstGeom prst="rect">
            <a:avLst/>
          </a:prstGeom>
          <a:noFill/>
        </p:spPr>
        <p:txBody>
          <a:bodyPr wrap="square" rtlCol="0">
            <a:spAutoFit/>
          </a:bodyPr>
          <a:lstStyle/>
          <a:p>
            <a:pPr lvl="0">
              <a:spcAft>
                <a:spcPts val="1600"/>
              </a:spcAft>
            </a:pPr>
            <a:r>
              <a:rPr lang="en-IN" sz="2000" dirty="0">
                <a:solidFill>
                  <a:srgbClr val="434343"/>
                </a:solidFill>
                <a:latin typeface="Roboto"/>
              </a:rPr>
              <a:t>Image classification – classify an image into certain category e.g. VGG, </a:t>
            </a:r>
            <a:r>
              <a:rPr lang="en-IN" sz="2000" dirty="0" err="1">
                <a:solidFill>
                  <a:srgbClr val="434343"/>
                </a:solidFill>
                <a:latin typeface="Roboto"/>
              </a:rPr>
              <a:t>ResNet</a:t>
            </a:r>
            <a:r>
              <a:rPr lang="en-IN" sz="2000" dirty="0">
                <a:solidFill>
                  <a:srgbClr val="434343"/>
                </a:solidFill>
                <a:latin typeface="Roboto"/>
              </a:rPr>
              <a:t>, </a:t>
            </a:r>
            <a:r>
              <a:rPr lang="en-IN" sz="2000" dirty="0" err="1">
                <a:solidFill>
                  <a:srgbClr val="434343"/>
                </a:solidFill>
                <a:latin typeface="Roboto"/>
              </a:rPr>
              <a:t>GoogLeNet</a:t>
            </a:r>
            <a:r>
              <a:rPr lang="en-IN" sz="2000" dirty="0">
                <a:solidFill>
                  <a:srgbClr val="434343"/>
                </a:solidFill>
                <a:latin typeface="Roboto"/>
              </a:rPr>
              <a:t>, Inception etc. Training data contains images and class labels. </a:t>
            </a:r>
          </a:p>
          <a:p>
            <a:pPr lvl="0">
              <a:spcAft>
                <a:spcPts val="1600"/>
              </a:spcAft>
            </a:pPr>
            <a:r>
              <a:rPr lang="en-IN" sz="2000" dirty="0">
                <a:solidFill>
                  <a:srgbClr val="434343"/>
                </a:solidFill>
                <a:latin typeface="Roboto"/>
              </a:rPr>
              <a:t>Object detection – identify the location of the objects in an image e.g. R-CNN, Faster R-CNN, YOLO etc. Training data contains images, class labels and the bounding box co-ordinates. </a:t>
            </a: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958724" cy="276999"/>
          </a:xfrm>
          <a:prstGeom prst="rect">
            <a:avLst/>
          </a:prstGeom>
        </p:spPr>
        <p:txBody>
          <a:bodyPr wrap="none">
            <a:spAutoFit/>
          </a:bodyPr>
          <a:lstStyle/>
          <a:p>
            <a:r>
              <a:rPr lang="en-IN" sz="1200" dirty="0">
                <a:solidFill>
                  <a:srgbClr val="151515"/>
                </a:solidFill>
                <a:latin typeface="Roboto"/>
              </a:rPr>
              <a:t>Source [11]</a:t>
            </a:r>
            <a:endParaRPr lang="en-IN" sz="1200" dirty="0"/>
          </a:p>
        </p:txBody>
      </p:sp>
      <p:pic>
        <p:nvPicPr>
          <p:cNvPr id="2" name="Picture 1">
            <a:extLst>
              <a:ext uri="{FF2B5EF4-FFF2-40B4-BE49-F238E27FC236}">
                <a16:creationId xmlns:a16="http://schemas.microsoft.com/office/drawing/2014/main" id="{3F37F473-3F4F-4BA8-B5D7-755A9BCC52A3}"/>
              </a:ext>
            </a:extLst>
          </p:cNvPr>
          <p:cNvPicPr>
            <a:picLocks noChangeAspect="1"/>
          </p:cNvPicPr>
          <p:nvPr/>
        </p:nvPicPr>
        <p:blipFill>
          <a:blip r:embed="rId2"/>
          <a:stretch>
            <a:fillRect/>
          </a:stretch>
        </p:blipFill>
        <p:spPr>
          <a:xfrm>
            <a:off x="3132642" y="3053332"/>
            <a:ext cx="5190863" cy="2978258"/>
          </a:xfrm>
          <a:prstGeom prst="rect">
            <a:avLst/>
          </a:prstGeom>
          <a:ln>
            <a:solidFill>
              <a:schemeClr val="bg1"/>
            </a:solidFill>
          </a:ln>
        </p:spPr>
      </p:pic>
    </p:spTree>
    <p:extLst>
      <p:ext uri="{BB962C8B-B14F-4D97-AF65-F5344CB8AC3E}">
        <p14:creationId xmlns:p14="http://schemas.microsoft.com/office/powerpoint/2010/main" val="4213011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Object detection overview</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10915035" cy="3785652"/>
          </a:xfrm>
          <a:prstGeom prst="rect">
            <a:avLst/>
          </a:prstGeom>
          <a:noFill/>
        </p:spPr>
        <p:txBody>
          <a:bodyPr wrap="square" rtlCol="0">
            <a:spAutoFit/>
          </a:bodyPr>
          <a:lstStyle/>
          <a:p>
            <a:pPr marL="457200" lvl="0" indent="-457200">
              <a:spcAft>
                <a:spcPts val="1600"/>
              </a:spcAft>
              <a:buFont typeface="+mj-lt"/>
              <a:buAutoNum type="arabicPeriod"/>
            </a:pPr>
            <a:r>
              <a:rPr lang="en-IN" sz="2000" dirty="0">
                <a:solidFill>
                  <a:srgbClr val="434343"/>
                </a:solidFill>
                <a:latin typeface="Roboto"/>
              </a:rPr>
              <a:t>Two stage detectors - e.g. R-CNN, Faster R-CNN, Mask R-CNN etc. </a:t>
            </a:r>
          </a:p>
          <a:p>
            <a:pPr marL="914400" lvl="1" indent="-457200">
              <a:spcAft>
                <a:spcPts val="1600"/>
              </a:spcAft>
              <a:buFont typeface="Arial" panose="020B0604020202020204" pitchFamily="34" charset="0"/>
              <a:buChar char="•"/>
            </a:pPr>
            <a:r>
              <a:rPr lang="en-IN" sz="2000" dirty="0">
                <a:solidFill>
                  <a:srgbClr val="434343"/>
                </a:solidFill>
                <a:latin typeface="Roboto"/>
              </a:rPr>
              <a:t>First stage - Region Proposal Network to generate regions of interests</a:t>
            </a:r>
          </a:p>
          <a:p>
            <a:pPr marL="914400" lvl="1" indent="-457200">
              <a:spcAft>
                <a:spcPts val="1600"/>
              </a:spcAft>
              <a:buFont typeface="Arial" panose="020B0604020202020204" pitchFamily="34" charset="0"/>
              <a:buChar char="•"/>
            </a:pPr>
            <a:r>
              <a:rPr lang="en-IN" sz="2000" dirty="0">
                <a:solidFill>
                  <a:srgbClr val="434343"/>
                </a:solidFill>
                <a:latin typeface="Roboto"/>
              </a:rPr>
              <a:t>Second stage - Send the region proposals down the pipeline for object classification and bounding-box regression.</a:t>
            </a:r>
          </a:p>
          <a:p>
            <a:pPr marL="914400" lvl="1" indent="-457200">
              <a:spcAft>
                <a:spcPts val="1600"/>
              </a:spcAft>
              <a:buFont typeface="Arial" panose="020B0604020202020204" pitchFamily="34" charset="0"/>
              <a:buChar char="•"/>
            </a:pPr>
            <a:r>
              <a:rPr lang="en-IN" sz="2000" dirty="0">
                <a:solidFill>
                  <a:srgbClr val="434343"/>
                </a:solidFill>
                <a:latin typeface="Roboto"/>
              </a:rPr>
              <a:t>High localization and object detection accuracy. Slower. </a:t>
            </a:r>
          </a:p>
          <a:p>
            <a:pPr marL="457200" indent="-457200">
              <a:spcAft>
                <a:spcPts val="1600"/>
              </a:spcAft>
              <a:buFont typeface="+mj-lt"/>
              <a:buAutoNum type="arabicPeriod"/>
            </a:pPr>
            <a:r>
              <a:rPr lang="en-IN" sz="2000" dirty="0">
                <a:solidFill>
                  <a:srgbClr val="434343"/>
                </a:solidFill>
                <a:latin typeface="Roboto"/>
              </a:rPr>
              <a:t>Single stage detectors - e.g. YOLO, SSD etc. </a:t>
            </a:r>
          </a:p>
          <a:p>
            <a:pPr marL="914400" lvl="1" indent="-457200">
              <a:spcAft>
                <a:spcPts val="1600"/>
              </a:spcAft>
              <a:buFont typeface="Arial" panose="020B0604020202020204" pitchFamily="34" charset="0"/>
              <a:buChar char="•"/>
            </a:pPr>
            <a:r>
              <a:rPr lang="en-IN" sz="2000" dirty="0">
                <a:solidFill>
                  <a:srgbClr val="434343"/>
                </a:solidFill>
                <a:latin typeface="Roboto"/>
              </a:rPr>
              <a:t>Propose predicted boxes from input images without region proposals. </a:t>
            </a:r>
          </a:p>
          <a:p>
            <a:pPr marL="914400" lvl="1" indent="-457200">
              <a:spcAft>
                <a:spcPts val="1600"/>
              </a:spcAft>
              <a:buFont typeface="Arial" panose="020B0604020202020204" pitchFamily="34" charset="0"/>
              <a:buChar char="•"/>
            </a:pPr>
            <a:r>
              <a:rPr lang="en-IN" sz="2000" dirty="0">
                <a:solidFill>
                  <a:srgbClr val="434343"/>
                </a:solidFill>
                <a:latin typeface="Roboto"/>
              </a:rPr>
              <a:t>High inference speed. Less accurate. </a:t>
            </a: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885179" cy="276999"/>
          </a:xfrm>
          <a:prstGeom prst="rect">
            <a:avLst/>
          </a:prstGeom>
        </p:spPr>
        <p:txBody>
          <a:bodyPr wrap="none">
            <a:spAutoFit/>
          </a:bodyPr>
          <a:lstStyle/>
          <a:p>
            <a:r>
              <a:rPr lang="en-IN" sz="1200" dirty="0">
                <a:solidFill>
                  <a:srgbClr val="151515"/>
                </a:solidFill>
                <a:latin typeface="Roboto"/>
              </a:rPr>
              <a:t>Source [6]</a:t>
            </a:r>
            <a:endParaRPr lang="en-IN" sz="1200" dirty="0"/>
          </a:p>
        </p:txBody>
      </p:sp>
    </p:spTree>
    <p:extLst>
      <p:ext uri="{BB962C8B-B14F-4D97-AF65-F5344CB8AC3E}">
        <p14:creationId xmlns:p14="http://schemas.microsoft.com/office/powerpoint/2010/main" val="3582396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Faster R-CNN</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6770719" cy="4426853"/>
          </a:xfrm>
          <a:prstGeom prst="rect">
            <a:avLst/>
          </a:prstGeom>
          <a:noFill/>
        </p:spPr>
        <p:txBody>
          <a:bodyPr wrap="square" rtlCol="0">
            <a:spAutoFit/>
          </a:bodyPr>
          <a:lstStyle/>
          <a:p>
            <a:pPr lvl="0">
              <a:spcAft>
                <a:spcPts val="1600"/>
              </a:spcAft>
            </a:pPr>
            <a:r>
              <a:rPr lang="en-IN" sz="2000" dirty="0">
                <a:solidFill>
                  <a:srgbClr val="434343"/>
                </a:solidFill>
                <a:latin typeface="Roboto"/>
              </a:rPr>
              <a:t>Faster R-CNN is the evolution of R-CNN with improvement in computation efficiency, inference time and performance. </a:t>
            </a:r>
          </a:p>
          <a:p>
            <a:pPr lvl="0">
              <a:spcAft>
                <a:spcPts val="1600"/>
              </a:spcAft>
            </a:pPr>
            <a:r>
              <a:rPr lang="en-IN" sz="2000" dirty="0">
                <a:solidFill>
                  <a:srgbClr val="434343"/>
                </a:solidFill>
                <a:latin typeface="Roboto"/>
              </a:rPr>
              <a:t>Typical steps of Faster R-CNN:</a:t>
            </a:r>
          </a:p>
          <a:p>
            <a:pPr marL="457200" indent="-457200">
              <a:spcAft>
                <a:spcPts val="600"/>
              </a:spcAft>
              <a:buFont typeface="+mj-lt"/>
              <a:buAutoNum type="arabicPeriod"/>
            </a:pPr>
            <a:r>
              <a:rPr lang="en-IN" sz="2000" dirty="0">
                <a:solidFill>
                  <a:srgbClr val="434343"/>
                </a:solidFill>
                <a:latin typeface="Roboto"/>
              </a:rPr>
              <a:t>CNN Feature maps of input image </a:t>
            </a:r>
          </a:p>
          <a:p>
            <a:pPr marL="457200" indent="-457200">
              <a:spcAft>
                <a:spcPts val="600"/>
              </a:spcAft>
              <a:buFont typeface="+mj-lt"/>
              <a:buAutoNum type="arabicPeriod"/>
            </a:pPr>
            <a:r>
              <a:rPr lang="en-IN" sz="2000" dirty="0">
                <a:solidFill>
                  <a:srgbClr val="434343"/>
                </a:solidFill>
                <a:latin typeface="Roboto"/>
              </a:rPr>
              <a:t>Region Proposal Network (RPN) is applied on these feature maps and return object proposals along with their </a:t>
            </a:r>
            <a:r>
              <a:rPr lang="en-IN" sz="2000" dirty="0" err="1">
                <a:solidFill>
                  <a:srgbClr val="434343"/>
                </a:solidFill>
                <a:latin typeface="Roboto"/>
              </a:rPr>
              <a:t>objectness</a:t>
            </a:r>
            <a:r>
              <a:rPr lang="en-IN" sz="2000" dirty="0">
                <a:solidFill>
                  <a:srgbClr val="434343"/>
                </a:solidFill>
                <a:latin typeface="Roboto"/>
              </a:rPr>
              <a:t> score.</a:t>
            </a:r>
          </a:p>
          <a:p>
            <a:pPr marL="457200" indent="-457200">
              <a:spcAft>
                <a:spcPts val="600"/>
              </a:spcAft>
              <a:buFont typeface="+mj-lt"/>
              <a:buAutoNum type="arabicPeriod"/>
            </a:pPr>
            <a:r>
              <a:rPr lang="en-IN" sz="2000" dirty="0">
                <a:solidFill>
                  <a:srgbClr val="434343"/>
                </a:solidFill>
                <a:latin typeface="Roboto"/>
              </a:rPr>
              <a:t>A ROI pooling layer is applied on these proposals to bring down all the proposals to the same size.</a:t>
            </a:r>
          </a:p>
          <a:p>
            <a:pPr marL="457200" indent="-457200">
              <a:spcAft>
                <a:spcPts val="600"/>
              </a:spcAft>
              <a:buFont typeface="+mj-lt"/>
              <a:buAutoNum type="arabicPeriod"/>
            </a:pPr>
            <a:r>
              <a:rPr lang="en-IN" sz="2000" dirty="0">
                <a:solidFill>
                  <a:srgbClr val="434343"/>
                </a:solidFill>
                <a:latin typeface="Roboto"/>
              </a:rPr>
              <a:t>Classification layer – object class and Regression layer – object bounding box. </a:t>
            </a: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885179" cy="276999"/>
          </a:xfrm>
          <a:prstGeom prst="rect">
            <a:avLst/>
          </a:prstGeom>
        </p:spPr>
        <p:txBody>
          <a:bodyPr wrap="none">
            <a:spAutoFit/>
          </a:bodyPr>
          <a:lstStyle/>
          <a:p>
            <a:r>
              <a:rPr lang="en-IN" sz="1200" dirty="0">
                <a:solidFill>
                  <a:srgbClr val="151515"/>
                </a:solidFill>
                <a:latin typeface="Roboto"/>
              </a:rPr>
              <a:t>Source [5]</a:t>
            </a:r>
            <a:endParaRPr lang="en-IN" sz="1200" dirty="0"/>
          </a:p>
        </p:txBody>
      </p:sp>
      <p:pic>
        <p:nvPicPr>
          <p:cNvPr id="4" name="Picture 3">
            <a:extLst>
              <a:ext uri="{FF2B5EF4-FFF2-40B4-BE49-F238E27FC236}">
                <a16:creationId xmlns:a16="http://schemas.microsoft.com/office/drawing/2014/main" id="{BFE219CC-C172-4E42-9804-E82E8687C796}"/>
              </a:ext>
            </a:extLst>
          </p:cNvPr>
          <p:cNvPicPr>
            <a:picLocks noChangeAspect="1"/>
          </p:cNvPicPr>
          <p:nvPr/>
        </p:nvPicPr>
        <p:blipFill>
          <a:blip r:embed="rId2"/>
          <a:stretch>
            <a:fillRect/>
          </a:stretch>
        </p:blipFill>
        <p:spPr>
          <a:xfrm>
            <a:off x="7308333" y="1311966"/>
            <a:ext cx="4256060" cy="4630807"/>
          </a:xfrm>
          <a:prstGeom prst="rect">
            <a:avLst/>
          </a:prstGeom>
          <a:ln>
            <a:solidFill>
              <a:schemeClr val="bg1"/>
            </a:solidFill>
          </a:ln>
        </p:spPr>
      </p:pic>
    </p:spTree>
    <p:extLst>
      <p:ext uri="{BB962C8B-B14F-4D97-AF65-F5344CB8AC3E}">
        <p14:creationId xmlns:p14="http://schemas.microsoft.com/office/powerpoint/2010/main" val="2934002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77626" y="966851"/>
            <a:ext cx="6889930" cy="4626864"/>
          </a:xfrm>
          <a:effectLst/>
        </p:spPr>
        <p:txBody>
          <a:bodyPr vert="horz" lIns="91440" tIns="45720" rIns="91440" bIns="45720" rtlCol="0" anchor="ctr" anchorCtr="0">
            <a:normAutofit/>
          </a:bodyPr>
          <a:lstStyle/>
          <a:p>
            <a:pPr algn="l"/>
            <a:r>
              <a:rPr lang="en-US" sz="5000" dirty="0"/>
              <a:t>DETR Framework</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1F48439-D9B3-4A2A-8FA3-1D0C7CEE6D78}"/>
              </a:ext>
            </a:extLst>
          </p:cNvPr>
          <p:cNvPicPr>
            <a:picLocks noChangeAspect="1"/>
          </p:cNvPicPr>
          <p:nvPr/>
        </p:nvPicPr>
        <p:blipFill>
          <a:blip r:embed="rId3"/>
          <a:stretch>
            <a:fillRect/>
          </a:stretch>
        </p:blipFill>
        <p:spPr>
          <a:xfrm>
            <a:off x="4501378" y="3995977"/>
            <a:ext cx="6766178" cy="1597738"/>
          </a:xfrm>
          <a:prstGeom prst="rect">
            <a:avLst/>
          </a:prstGeom>
        </p:spPr>
      </p:pic>
    </p:spTree>
    <p:extLst>
      <p:ext uri="{BB962C8B-B14F-4D97-AF65-F5344CB8AC3E}">
        <p14:creationId xmlns:p14="http://schemas.microsoft.com/office/powerpoint/2010/main" val="24711440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End-To-End Object Detection Transformers</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627607" y="1311966"/>
            <a:ext cx="10793399" cy="3631763"/>
          </a:xfrm>
          <a:prstGeom prst="rect">
            <a:avLst/>
          </a:prstGeom>
          <a:noFill/>
        </p:spPr>
        <p:txBody>
          <a:bodyPr wrap="square" rtlCol="0">
            <a:spAutoFit/>
          </a:bodyPr>
          <a:lstStyle/>
          <a:p>
            <a:pPr lvl="0">
              <a:spcAft>
                <a:spcPts val="1600"/>
              </a:spcAft>
            </a:pPr>
            <a:r>
              <a:rPr lang="en-IN" sz="2000" dirty="0">
                <a:solidFill>
                  <a:srgbClr val="434343"/>
                </a:solidFill>
                <a:latin typeface="Roboto"/>
              </a:rPr>
              <a:t>Facebook AI launched a new approach to the object detection by using Transformers which was till now used mainly for NLP tasks. </a:t>
            </a:r>
          </a:p>
          <a:p>
            <a:pPr lvl="0">
              <a:spcAft>
                <a:spcPts val="1600"/>
              </a:spcAft>
            </a:pPr>
            <a:r>
              <a:rPr lang="en-IN" sz="2000" dirty="0">
                <a:solidFill>
                  <a:srgbClr val="434343"/>
                </a:solidFill>
                <a:latin typeface="Roboto"/>
              </a:rPr>
              <a:t>DETR is a single stage detection architecture which effectively eliminates the need for hand designed components such as anchor generation and non-maximum suppression. </a:t>
            </a:r>
          </a:p>
          <a:p>
            <a:pPr lvl="0">
              <a:spcAft>
                <a:spcPts val="1600"/>
              </a:spcAft>
            </a:pPr>
            <a:r>
              <a:rPr lang="en-IN" sz="2000" dirty="0">
                <a:solidFill>
                  <a:srgbClr val="434343"/>
                </a:solidFill>
                <a:latin typeface="Roboto"/>
              </a:rPr>
              <a:t>The three main ingredients of this new framework are: </a:t>
            </a:r>
          </a:p>
          <a:p>
            <a:pPr marL="457200" lvl="0" indent="-457200">
              <a:spcAft>
                <a:spcPts val="400"/>
              </a:spcAft>
              <a:buFont typeface="+mj-lt"/>
              <a:buAutoNum type="arabicPeriod"/>
            </a:pPr>
            <a:r>
              <a:rPr lang="en-IN" sz="2000" dirty="0">
                <a:solidFill>
                  <a:srgbClr val="434343"/>
                </a:solidFill>
                <a:latin typeface="Roboto"/>
              </a:rPr>
              <a:t>Detection Transformer</a:t>
            </a:r>
          </a:p>
          <a:p>
            <a:pPr marL="457200" lvl="0" indent="-457200">
              <a:spcAft>
                <a:spcPts val="400"/>
              </a:spcAft>
              <a:buFont typeface="+mj-lt"/>
              <a:buAutoNum type="arabicPeriod"/>
            </a:pPr>
            <a:r>
              <a:rPr lang="en-IN" sz="2000" dirty="0">
                <a:solidFill>
                  <a:srgbClr val="434343"/>
                </a:solidFill>
                <a:latin typeface="Roboto"/>
              </a:rPr>
              <a:t>A set-based global loss that forces unique predictions via bipartite matching</a:t>
            </a:r>
          </a:p>
          <a:p>
            <a:pPr marL="457200" lvl="0" indent="-457200">
              <a:spcAft>
                <a:spcPts val="400"/>
              </a:spcAft>
              <a:buFont typeface="+mj-lt"/>
              <a:buAutoNum type="arabicPeriod"/>
            </a:pPr>
            <a:r>
              <a:rPr lang="en-IN" sz="2000" dirty="0">
                <a:solidFill>
                  <a:srgbClr val="434343"/>
                </a:solidFill>
                <a:latin typeface="Roboto"/>
              </a:rPr>
              <a:t>Encoder-Decoder architecture</a:t>
            </a:r>
          </a:p>
          <a:p>
            <a:pPr lvl="0">
              <a:spcAft>
                <a:spcPts val="1600"/>
              </a:spcAft>
            </a:pPr>
            <a:endParaRPr lang="en-IN" sz="2000" dirty="0">
              <a:solidFill>
                <a:srgbClr val="434343"/>
              </a:solidFill>
              <a:latin typeface="Roboto"/>
            </a:endParaRP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885179" cy="276999"/>
          </a:xfrm>
          <a:prstGeom prst="rect">
            <a:avLst/>
          </a:prstGeom>
        </p:spPr>
        <p:txBody>
          <a:bodyPr wrap="none">
            <a:spAutoFit/>
          </a:bodyPr>
          <a:lstStyle/>
          <a:p>
            <a:r>
              <a:rPr lang="en-IN" sz="1200" dirty="0">
                <a:solidFill>
                  <a:srgbClr val="151515"/>
                </a:solidFill>
                <a:latin typeface="Roboto"/>
              </a:rPr>
              <a:t>Source [1]</a:t>
            </a:r>
            <a:endParaRPr lang="en-IN" sz="1200" dirty="0"/>
          </a:p>
        </p:txBody>
      </p:sp>
      <p:pic>
        <p:nvPicPr>
          <p:cNvPr id="6" name="Picture 5">
            <a:extLst>
              <a:ext uri="{FF2B5EF4-FFF2-40B4-BE49-F238E27FC236}">
                <a16:creationId xmlns:a16="http://schemas.microsoft.com/office/drawing/2014/main" id="{BCF704E0-1504-4FD1-A8BA-45BB5C354D9A}"/>
              </a:ext>
            </a:extLst>
          </p:cNvPr>
          <p:cNvPicPr>
            <a:picLocks noChangeAspect="1"/>
          </p:cNvPicPr>
          <p:nvPr/>
        </p:nvPicPr>
        <p:blipFill>
          <a:blip r:embed="rId2"/>
          <a:stretch>
            <a:fillRect/>
          </a:stretch>
        </p:blipFill>
        <p:spPr>
          <a:xfrm>
            <a:off x="1130511" y="4593534"/>
            <a:ext cx="9458325" cy="1905000"/>
          </a:xfrm>
          <a:prstGeom prst="rect">
            <a:avLst/>
          </a:prstGeom>
          <a:ln>
            <a:solidFill>
              <a:schemeClr val="bg1"/>
            </a:solidFill>
          </a:ln>
        </p:spPr>
      </p:pic>
    </p:spTree>
    <p:extLst>
      <p:ext uri="{BB962C8B-B14F-4D97-AF65-F5344CB8AC3E}">
        <p14:creationId xmlns:p14="http://schemas.microsoft.com/office/powerpoint/2010/main" val="3076749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pPr algn="l"/>
            <a:r>
              <a:rPr lang="en-US" dirty="0">
                <a:latin typeface="Segoe UI Light" panose="020B0502040204020203" pitchFamily="34" charset="0"/>
                <a:cs typeface="Segoe UI Light" panose="020B0502040204020203" pitchFamily="34" charset="0"/>
              </a:rPr>
              <a:t>Faster R-CNN vs. DETR</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5BF9FE8-E33A-4DBC-8C6E-5D045DEC8985}"/>
              </a:ext>
            </a:extLst>
          </p:cNvPr>
          <p:cNvSpPr txBox="1"/>
          <p:nvPr/>
        </p:nvSpPr>
        <p:spPr>
          <a:xfrm>
            <a:off x="320685" y="1311966"/>
            <a:ext cx="5629542" cy="5324535"/>
          </a:xfrm>
          <a:prstGeom prst="rect">
            <a:avLst/>
          </a:prstGeom>
          <a:noFill/>
        </p:spPr>
        <p:txBody>
          <a:bodyPr wrap="square" rtlCol="0">
            <a:spAutoFit/>
          </a:bodyPr>
          <a:lstStyle/>
          <a:p>
            <a:pPr marL="342900" lvl="0" indent="-342900">
              <a:spcAft>
                <a:spcPts val="1600"/>
              </a:spcAft>
              <a:buFont typeface="Arial" panose="020B0604020202020204" pitchFamily="34" charset="0"/>
              <a:buChar char="•"/>
            </a:pPr>
            <a:r>
              <a:rPr lang="en-IN" sz="2000" dirty="0">
                <a:solidFill>
                  <a:srgbClr val="434343"/>
                </a:solidFill>
                <a:latin typeface="Roboto"/>
              </a:rPr>
              <a:t>Traditionally in a two stage detector such Faster R-CNN, requires many hand designed components such as region proposal, anchor boxes, non-maximum suppression for object detection. </a:t>
            </a:r>
          </a:p>
          <a:p>
            <a:pPr marL="342900" lvl="0" indent="-342900">
              <a:spcAft>
                <a:spcPts val="1600"/>
              </a:spcAft>
              <a:buFont typeface="Arial" panose="020B0604020202020204" pitchFamily="34" charset="0"/>
              <a:buChar char="•"/>
            </a:pPr>
            <a:r>
              <a:rPr lang="en-IN" sz="2000" dirty="0">
                <a:solidFill>
                  <a:srgbClr val="434343"/>
                </a:solidFill>
                <a:latin typeface="Roboto"/>
              </a:rPr>
              <a:t>However, DETR uses a standard transformer architecture to do object detection without the need of hand designed components. </a:t>
            </a:r>
          </a:p>
          <a:p>
            <a:pPr marL="342900" lvl="0" indent="-342900">
              <a:spcAft>
                <a:spcPts val="1600"/>
              </a:spcAft>
              <a:buFont typeface="Arial" panose="020B0604020202020204" pitchFamily="34" charset="0"/>
              <a:buChar char="•"/>
            </a:pPr>
            <a:r>
              <a:rPr lang="en-IN" sz="2000" dirty="0">
                <a:solidFill>
                  <a:srgbClr val="434343"/>
                </a:solidFill>
                <a:latin typeface="Roboto"/>
              </a:rPr>
              <a:t>DETR reasons about the relations between the objects and the global image context to directly output the final set of predictions in parallel.</a:t>
            </a:r>
          </a:p>
          <a:p>
            <a:pPr marL="342900" lvl="0" indent="-342900">
              <a:spcAft>
                <a:spcPts val="1600"/>
              </a:spcAft>
              <a:buFont typeface="Arial" panose="020B0604020202020204" pitchFamily="34" charset="0"/>
              <a:buChar char="•"/>
            </a:pPr>
            <a:r>
              <a:rPr lang="en-IN" sz="2000" dirty="0">
                <a:solidFill>
                  <a:srgbClr val="434343"/>
                </a:solidFill>
                <a:latin typeface="Roboto"/>
              </a:rPr>
              <a:t>DETR is relatively simple and does not require specialised library. Inference script in 50 lines of code. </a:t>
            </a:r>
          </a:p>
        </p:txBody>
      </p:sp>
      <p:sp>
        <p:nvSpPr>
          <p:cNvPr id="13" name="Rectangle 12">
            <a:extLst>
              <a:ext uri="{FF2B5EF4-FFF2-40B4-BE49-F238E27FC236}">
                <a16:creationId xmlns:a16="http://schemas.microsoft.com/office/drawing/2014/main" id="{E54BC570-2052-4162-B0D9-E3A4090DA28C}"/>
              </a:ext>
            </a:extLst>
          </p:cNvPr>
          <p:cNvSpPr/>
          <p:nvPr/>
        </p:nvSpPr>
        <p:spPr>
          <a:xfrm>
            <a:off x="10535827" y="6081157"/>
            <a:ext cx="885179" cy="276999"/>
          </a:xfrm>
          <a:prstGeom prst="rect">
            <a:avLst/>
          </a:prstGeom>
        </p:spPr>
        <p:txBody>
          <a:bodyPr wrap="none">
            <a:spAutoFit/>
          </a:bodyPr>
          <a:lstStyle/>
          <a:p>
            <a:r>
              <a:rPr lang="en-IN" sz="1200" dirty="0">
                <a:solidFill>
                  <a:srgbClr val="151515"/>
                </a:solidFill>
                <a:latin typeface="Roboto"/>
              </a:rPr>
              <a:t>Source [2]</a:t>
            </a:r>
            <a:endParaRPr lang="en-IN" sz="1200" dirty="0"/>
          </a:p>
        </p:txBody>
      </p:sp>
      <p:pic>
        <p:nvPicPr>
          <p:cNvPr id="4" name="Picture 3">
            <a:extLst>
              <a:ext uri="{FF2B5EF4-FFF2-40B4-BE49-F238E27FC236}">
                <a16:creationId xmlns:a16="http://schemas.microsoft.com/office/drawing/2014/main" id="{497DA167-FC61-4BE5-A733-926C1665FAED}"/>
              </a:ext>
            </a:extLst>
          </p:cNvPr>
          <p:cNvPicPr>
            <a:picLocks noChangeAspect="1"/>
          </p:cNvPicPr>
          <p:nvPr/>
        </p:nvPicPr>
        <p:blipFill>
          <a:blip r:embed="rId2"/>
          <a:stretch>
            <a:fillRect/>
          </a:stretch>
        </p:blipFill>
        <p:spPr>
          <a:xfrm>
            <a:off x="6171152" y="448056"/>
            <a:ext cx="5629542" cy="3168963"/>
          </a:xfrm>
          <a:prstGeom prst="rect">
            <a:avLst/>
          </a:prstGeom>
          <a:ln>
            <a:solidFill>
              <a:schemeClr val="bg1"/>
            </a:solidFill>
          </a:ln>
        </p:spPr>
      </p:pic>
      <p:pic>
        <p:nvPicPr>
          <p:cNvPr id="2" name="Picture 1">
            <a:extLst>
              <a:ext uri="{FF2B5EF4-FFF2-40B4-BE49-F238E27FC236}">
                <a16:creationId xmlns:a16="http://schemas.microsoft.com/office/drawing/2014/main" id="{741CEFD8-256E-469B-BCE2-34B06BF4F435}"/>
              </a:ext>
            </a:extLst>
          </p:cNvPr>
          <p:cNvPicPr>
            <a:picLocks noChangeAspect="1"/>
          </p:cNvPicPr>
          <p:nvPr/>
        </p:nvPicPr>
        <p:blipFill>
          <a:blip r:embed="rId3"/>
          <a:stretch>
            <a:fillRect/>
          </a:stretch>
        </p:blipFill>
        <p:spPr>
          <a:xfrm>
            <a:off x="6531662" y="3779520"/>
            <a:ext cx="3409592" cy="2726016"/>
          </a:xfrm>
          <a:prstGeom prst="rect">
            <a:avLst/>
          </a:prstGeom>
        </p:spPr>
      </p:pic>
    </p:spTree>
    <p:extLst>
      <p:ext uri="{BB962C8B-B14F-4D97-AF65-F5344CB8AC3E}">
        <p14:creationId xmlns:p14="http://schemas.microsoft.com/office/powerpoint/2010/main" val="2031078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8F36FF-D6F8-4F25-B1D6-7893F2294B63}">
  <ds:schemaRefs>
    <ds:schemaRef ds:uri="http://schemas.microsoft.com/sharepoint/v3/contenttype/forms"/>
  </ds:schemaRefs>
</ds:datastoreItem>
</file>

<file path=customXml/itemProps2.xml><?xml version="1.0" encoding="utf-8"?>
<ds:datastoreItem xmlns:ds="http://schemas.openxmlformats.org/officeDocument/2006/customXml" ds:itemID="{7BED6A94-6CEC-4690-B5D0-3E831BCC769C}">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E60B3179-FCE1-482B-B473-8B7BB6F9AC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2217</Words>
  <Application>Microsoft Office PowerPoint</Application>
  <PresentationFormat>Widescreen</PresentationFormat>
  <Paragraphs>313</Paragraphs>
  <Slides>36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Calisto MT</vt:lpstr>
      <vt:lpstr>Roboto</vt:lpstr>
      <vt:lpstr>Segoe UI</vt:lpstr>
      <vt:lpstr>Segoe UI Light</vt:lpstr>
      <vt:lpstr>Wingdings 2</vt:lpstr>
      <vt:lpstr>Slate</vt:lpstr>
      <vt:lpstr>End-To-End Object Detection with Detection Transformers  Bismillah Kani AI Researcher CellStrat AI Lab</vt:lpstr>
      <vt:lpstr>Table of Contents</vt:lpstr>
      <vt:lpstr>Introduction</vt:lpstr>
      <vt:lpstr>Introduction</vt:lpstr>
      <vt:lpstr>Object detection overview</vt:lpstr>
      <vt:lpstr>Faster R-CNN</vt:lpstr>
      <vt:lpstr>DETR Framework</vt:lpstr>
      <vt:lpstr>End-To-End Object Detection Transformers</vt:lpstr>
      <vt:lpstr>Faster R-CNN vs. DETR</vt:lpstr>
      <vt:lpstr>DETR model</vt:lpstr>
      <vt:lpstr>DETR model</vt:lpstr>
      <vt:lpstr>Bipartite matching loss</vt:lpstr>
      <vt:lpstr>PowerPoint Presentation</vt:lpstr>
      <vt:lpstr>Hungarian Algorithm</vt:lpstr>
      <vt:lpstr>Hungarian Algorithm</vt:lpstr>
      <vt:lpstr>Hungarian Algorithm – Example 1</vt:lpstr>
      <vt:lpstr>Hungarian Algorithm – Example 2</vt:lpstr>
      <vt:lpstr>Loss function</vt:lpstr>
      <vt:lpstr>DETR architecture</vt:lpstr>
      <vt:lpstr>DETR architecture </vt:lpstr>
      <vt:lpstr>Encoder-Decoder Transformer</vt:lpstr>
      <vt:lpstr>PowerPoint Presentation</vt:lpstr>
      <vt:lpstr>Transformer – Encoder layer</vt:lpstr>
      <vt:lpstr>Multi-headed Attention</vt:lpstr>
      <vt:lpstr>PowerPoint Presentation</vt:lpstr>
      <vt:lpstr>Transformer – Decoder layer</vt:lpstr>
      <vt:lpstr>Results</vt:lpstr>
      <vt:lpstr>COCO 2017 </vt:lpstr>
      <vt:lpstr>Decoder Attention Visualization</vt:lpstr>
      <vt:lpstr>Decoder output slot analysis</vt:lpstr>
      <vt:lpstr>Panoptic segmentation</vt:lpstr>
      <vt:lpstr>Panoptic segmentation</vt:lpstr>
      <vt:lpstr>Conclusion</vt:lpstr>
      <vt:lpstr>References</vt:lpstr>
      <vt:lpstr>Code demo</vt:lpstr>
      <vt:lpstr>bismillahkani@gmail.com  +918123451305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2020-07-30T14:25:24Z</dcterms:created>
  <dcterms:modified xsi:type="dcterms:W3CDTF">2020-08-01T05:08:13Z</dcterms:modified>
</cp:coreProperties>
</file>